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handoutMasterIdLst>
    <p:handoutMasterId r:id="rId16"/>
  </p:handoutMasterIdLst>
  <p:sldIdLst>
    <p:sldId id="268" r:id="rId2"/>
    <p:sldId id="270" r:id="rId3"/>
    <p:sldId id="272" r:id="rId4"/>
    <p:sldId id="271" r:id="rId5"/>
    <p:sldId id="273" r:id="rId6"/>
    <p:sldId id="274" r:id="rId7"/>
    <p:sldId id="275" r:id="rId8"/>
    <p:sldId id="276" r:id="rId9"/>
    <p:sldId id="279" r:id="rId10"/>
    <p:sldId id="277" r:id="rId11"/>
    <p:sldId id="278" r:id="rId12"/>
    <p:sldId id="280" r:id="rId13"/>
    <p:sldId id="281"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4" userDrawn="1">
          <p15:clr>
            <a:srgbClr val="A4A3A4"/>
          </p15:clr>
        </p15:guide>
        <p15:guide id="2" pos="2880" userDrawn="1">
          <p15:clr>
            <a:srgbClr val="A4A3A4"/>
          </p15:clr>
        </p15:guide>
        <p15:guide id="3" orient="horz" pos="346" userDrawn="1">
          <p15:clr>
            <a:srgbClr val="A4A3A4"/>
          </p15:clr>
        </p15:guide>
        <p15:guide id="4" orient="horz" pos="663" userDrawn="1">
          <p15:clr>
            <a:srgbClr val="A4A3A4"/>
          </p15:clr>
        </p15:guide>
        <p15:guide id="5" orient="horz" pos="867" userDrawn="1">
          <p15:clr>
            <a:srgbClr val="A4A3A4"/>
          </p15:clr>
        </p15:guide>
        <p15:guide id="6" pos="181" userDrawn="1">
          <p15:clr>
            <a:srgbClr val="A4A3A4"/>
          </p15:clr>
        </p15:guide>
        <p15:guide id="7" pos="363" userDrawn="1">
          <p15:clr>
            <a:srgbClr val="A4A3A4"/>
          </p15:clr>
        </p15:guide>
        <p15:guide id="8" pos="553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C917"/>
    <a:srgbClr val="F57000"/>
    <a:srgbClr val="A3A1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792" autoAdjust="0"/>
    <p:restoredTop sz="96395" autoAdjust="0"/>
  </p:normalViewPr>
  <p:slideViewPr>
    <p:cSldViewPr snapToGrid="0" showGuides="1">
      <p:cViewPr varScale="1">
        <p:scale>
          <a:sx n="63" d="100"/>
          <a:sy n="63" d="100"/>
        </p:scale>
        <p:origin x="1992" y="60"/>
      </p:cViewPr>
      <p:guideLst>
        <p:guide orient="horz" pos="164"/>
        <p:guide pos="2880"/>
        <p:guide orient="horz" pos="346"/>
        <p:guide orient="horz" pos="663"/>
        <p:guide orient="horz" pos="867"/>
        <p:guide pos="181"/>
        <p:guide pos="363"/>
        <p:guide pos="5534"/>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914E792-C9CE-4E93-876E-DE04B582BCB4}" type="datetimeFigureOut">
              <a:rPr lang="de-DE" smtClean="0"/>
              <a:t>02.05.2024</a:t>
            </a:fld>
            <a:endParaRPr lang="de-DE"/>
          </a:p>
        </p:txBody>
      </p:sp>
      <p:sp>
        <p:nvSpPr>
          <p:cNvPr id="4" name="Fußzeilenplatzhalt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77F0CC7-7B30-4C98-A308-F0DBDF5FE2BE}" type="slidenum">
              <a:rPr lang="de-DE" smtClean="0"/>
              <a:t>‹Nr.›</a:t>
            </a:fld>
            <a:endParaRPr lang="de-DE"/>
          </a:p>
        </p:txBody>
      </p:sp>
    </p:spTree>
    <p:extLst>
      <p:ext uri="{BB962C8B-B14F-4D97-AF65-F5344CB8AC3E}">
        <p14:creationId xmlns:p14="http://schemas.microsoft.com/office/powerpoint/2010/main" val="3934461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2271D0-C794-4751-B177-63FD0C760338}" type="datetimeFigureOut">
              <a:rPr lang="de-DE" smtClean="0"/>
              <a:t>02.05.2024</a:t>
            </a:fld>
            <a:endParaRPr lang="de-DE"/>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950661-994B-48CC-8597-32F40B300E53}" type="slidenum">
              <a:rPr lang="de-DE" smtClean="0"/>
              <a:t>‹Nr.›</a:t>
            </a:fld>
            <a:endParaRPr lang="de-DE"/>
          </a:p>
        </p:txBody>
      </p:sp>
    </p:spTree>
    <p:extLst>
      <p:ext uri="{BB962C8B-B14F-4D97-AF65-F5344CB8AC3E}">
        <p14:creationId xmlns:p14="http://schemas.microsoft.com/office/powerpoint/2010/main" val="20865310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6950661-994B-48CC-8597-32F40B300E53}" type="slidenum">
              <a:rPr lang="de-DE" smtClean="0"/>
              <a:t>1</a:t>
            </a:fld>
            <a:endParaRPr lang="de-DE"/>
          </a:p>
        </p:txBody>
      </p:sp>
    </p:spTree>
    <p:extLst>
      <p:ext uri="{BB962C8B-B14F-4D97-AF65-F5344CB8AC3E}">
        <p14:creationId xmlns:p14="http://schemas.microsoft.com/office/powerpoint/2010/main" val="1076979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6950661-994B-48CC-8597-32F40B300E53}" type="slidenum">
              <a:rPr lang="de-DE" smtClean="0"/>
              <a:t>10</a:t>
            </a:fld>
            <a:endParaRPr lang="de-DE"/>
          </a:p>
        </p:txBody>
      </p:sp>
    </p:spTree>
    <p:extLst>
      <p:ext uri="{BB962C8B-B14F-4D97-AF65-F5344CB8AC3E}">
        <p14:creationId xmlns:p14="http://schemas.microsoft.com/office/powerpoint/2010/main" val="31080835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6950661-994B-48CC-8597-32F40B300E53}" type="slidenum">
              <a:rPr lang="de-DE" smtClean="0"/>
              <a:t>11</a:t>
            </a:fld>
            <a:endParaRPr lang="de-DE"/>
          </a:p>
        </p:txBody>
      </p:sp>
    </p:spTree>
    <p:extLst>
      <p:ext uri="{BB962C8B-B14F-4D97-AF65-F5344CB8AC3E}">
        <p14:creationId xmlns:p14="http://schemas.microsoft.com/office/powerpoint/2010/main" val="27894842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6950661-994B-48CC-8597-32F40B300E53}" type="slidenum">
              <a:rPr lang="de-DE" smtClean="0"/>
              <a:t>12</a:t>
            </a:fld>
            <a:endParaRPr lang="de-DE"/>
          </a:p>
        </p:txBody>
      </p:sp>
    </p:spTree>
    <p:extLst>
      <p:ext uri="{BB962C8B-B14F-4D97-AF65-F5344CB8AC3E}">
        <p14:creationId xmlns:p14="http://schemas.microsoft.com/office/powerpoint/2010/main" val="38730671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6950661-994B-48CC-8597-32F40B300E53}" type="slidenum">
              <a:rPr lang="de-DE" smtClean="0"/>
              <a:t>13</a:t>
            </a:fld>
            <a:endParaRPr lang="de-DE"/>
          </a:p>
        </p:txBody>
      </p:sp>
    </p:spTree>
    <p:extLst>
      <p:ext uri="{BB962C8B-B14F-4D97-AF65-F5344CB8AC3E}">
        <p14:creationId xmlns:p14="http://schemas.microsoft.com/office/powerpoint/2010/main" val="95875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6950661-994B-48CC-8597-32F40B300E53}" type="slidenum">
              <a:rPr lang="de-DE" smtClean="0"/>
              <a:t>2</a:t>
            </a:fld>
            <a:endParaRPr lang="de-DE"/>
          </a:p>
        </p:txBody>
      </p:sp>
    </p:spTree>
    <p:extLst>
      <p:ext uri="{BB962C8B-B14F-4D97-AF65-F5344CB8AC3E}">
        <p14:creationId xmlns:p14="http://schemas.microsoft.com/office/powerpoint/2010/main" val="1238037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6950661-994B-48CC-8597-32F40B300E53}" type="slidenum">
              <a:rPr lang="de-DE" smtClean="0"/>
              <a:t>3</a:t>
            </a:fld>
            <a:endParaRPr lang="de-DE"/>
          </a:p>
        </p:txBody>
      </p:sp>
    </p:spTree>
    <p:extLst>
      <p:ext uri="{BB962C8B-B14F-4D97-AF65-F5344CB8AC3E}">
        <p14:creationId xmlns:p14="http://schemas.microsoft.com/office/powerpoint/2010/main" val="18976097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6950661-994B-48CC-8597-32F40B300E53}" type="slidenum">
              <a:rPr lang="de-DE" smtClean="0"/>
              <a:t>4</a:t>
            </a:fld>
            <a:endParaRPr lang="de-DE"/>
          </a:p>
        </p:txBody>
      </p:sp>
    </p:spTree>
    <p:extLst>
      <p:ext uri="{BB962C8B-B14F-4D97-AF65-F5344CB8AC3E}">
        <p14:creationId xmlns:p14="http://schemas.microsoft.com/office/powerpoint/2010/main" val="3140562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6950661-994B-48CC-8597-32F40B300E53}" type="slidenum">
              <a:rPr lang="de-DE" smtClean="0"/>
              <a:t>5</a:t>
            </a:fld>
            <a:endParaRPr lang="de-DE"/>
          </a:p>
        </p:txBody>
      </p:sp>
    </p:spTree>
    <p:extLst>
      <p:ext uri="{BB962C8B-B14F-4D97-AF65-F5344CB8AC3E}">
        <p14:creationId xmlns:p14="http://schemas.microsoft.com/office/powerpoint/2010/main" val="307324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6950661-994B-48CC-8597-32F40B300E53}" type="slidenum">
              <a:rPr lang="de-DE" smtClean="0"/>
              <a:t>6</a:t>
            </a:fld>
            <a:endParaRPr lang="de-DE"/>
          </a:p>
        </p:txBody>
      </p:sp>
    </p:spTree>
    <p:extLst>
      <p:ext uri="{BB962C8B-B14F-4D97-AF65-F5344CB8AC3E}">
        <p14:creationId xmlns:p14="http://schemas.microsoft.com/office/powerpoint/2010/main" val="21068651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6950661-994B-48CC-8597-32F40B300E53}" type="slidenum">
              <a:rPr lang="de-DE" smtClean="0"/>
              <a:t>7</a:t>
            </a:fld>
            <a:endParaRPr lang="de-DE"/>
          </a:p>
        </p:txBody>
      </p:sp>
    </p:spTree>
    <p:extLst>
      <p:ext uri="{BB962C8B-B14F-4D97-AF65-F5344CB8AC3E}">
        <p14:creationId xmlns:p14="http://schemas.microsoft.com/office/powerpoint/2010/main" val="8260237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6950661-994B-48CC-8597-32F40B300E53}" type="slidenum">
              <a:rPr lang="de-DE" smtClean="0"/>
              <a:t>8</a:t>
            </a:fld>
            <a:endParaRPr lang="de-DE"/>
          </a:p>
        </p:txBody>
      </p:sp>
    </p:spTree>
    <p:extLst>
      <p:ext uri="{BB962C8B-B14F-4D97-AF65-F5344CB8AC3E}">
        <p14:creationId xmlns:p14="http://schemas.microsoft.com/office/powerpoint/2010/main" val="17238442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6950661-994B-48CC-8597-32F40B300E53}" type="slidenum">
              <a:rPr lang="de-DE" smtClean="0"/>
              <a:t>9</a:t>
            </a:fld>
            <a:endParaRPr lang="de-DE"/>
          </a:p>
        </p:txBody>
      </p:sp>
    </p:spTree>
    <p:extLst>
      <p:ext uri="{BB962C8B-B14F-4D97-AF65-F5344CB8AC3E}">
        <p14:creationId xmlns:p14="http://schemas.microsoft.com/office/powerpoint/2010/main" val="167697631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561460" y="2499659"/>
            <a:ext cx="8021080" cy="1858683"/>
          </a:xfrm>
          <a:prstGeom prst="rect">
            <a:avLst/>
          </a:prstGeom>
        </p:spPr>
        <p:txBody>
          <a:bodyPr anchor="ctr"/>
          <a:lstStyle>
            <a:lvl1pPr algn="ctr">
              <a:defRPr sz="6000">
                <a:solidFill>
                  <a:srgbClr val="F57000"/>
                </a:solidFill>
              </a:defRPr>
            </a:lvl1pPr>
          </a:lstStyle>
          <a:p>
            <a:r>
              <a:rPr lang="de-DE" dirty="0"/>
              <a:t>Titelmasterformat durch Klicken bearbeiten</a:t>
            </a:r>
          </a:p>
        </p:txBody>
      </p:sp>
      <p:pic>
        <p:nvPicPr>
          <p:cNvPr id="7" name="Grafik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1667" y="92821"/>
            <a:ext cx="3579283" cy="1078332"/>
          </a:xfrm>
          <a:prstGeom prst="rect">
            <a:avLst/>
          </a:prstGeom>
        </p:spPr>
      </p:pic>
      <p:pic>
        <p:nvPicPr>
          <p:cNvPr id="8" name="Grafik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89332" y="92821"/>
            <a:ext cx="933391" cy="933391"/>
          </a:xfrm>
          <a:prstGeom prst="rect">
            <a:avLst/>
          </a:prstGeom>
        </p:spPr>
      </p:pic>
      <p:sp>
        <p:nvSpPr>
          <p:cNvPr id="12" name="Textplatzhalter 11"/>
          <p:cNvSpPr>
            <a:spLocks noGrp="1"/>
          </p:cNvSpPr>
          <p:nvPr>
            <p:ph type="body" sz="quarter" idx="10" hasCustomPrompt="1"/>
          </p:nvPr>
        </p:nvSpPr>
        <p:spPr>
          <a:xfrm>
            <a:off x="2434131" y="4587876"/>
            <a:ext cx="4275739" cy="369332"/>
          </a:xfrm>
          <a:prstGeom prst="rect">
            <a:avLst/>
          </a:prstGeom>
        </p:spPr>
        <p:txBody>
          <a:bodyPr anchor="ctr" anchorCtr="0">
            <a:spAutoFit/>
          </a:bodyPr>
          <a:lstStyle>
            <a:lvl1pPr marL="0" indent="0" algn="ctr">
              <a:buNone/>
              <a:defRPr sz="2000" baseline="0">
                <a:solidFill>
                  <a:schemeClr val="tx1">
                    <a:lumMod val="50000"/>
                    <a:lumOff val="50000"/>
                  </a:schemeClr>
                </a:solidFill>
              </a:defRPr>
            </a:lvl1pPr>
          </a:lstStyle>
          <a:p>
            <a:pPr lvl="0"/>
            <a:r>
              <a:rPr lang="de-DE" dirty="0"/>
              <a:t>Name – Studienfach – Studienabschnitt</a:t>
            </a:r>
          </a:p>
        </p:txBody>
      </p:sp>
      <p:sp>
        <p:nvSpPr>
          <p:cNvPr id="14" name="Textplatzhalter 13"/>
          <p:cNvSpPr>
            <a:spLocks noGrp="1"/>
          </p:cNvSpPr>
          <p:nvPr>
            <p:ph type="body" sz="quarter" idx="11" hasCustomPrompt="1"/>
          </p:nvPr>
        </p:nvSpPr>
        <p:spPr>
          <a:xfrm>
            <a:off x="4003643" y="6351973"/>
            <a:ext cx="1136715" cy="276999"/>
          </a:xfrm>
          <a:prstGeom prst="rect">
            <a:avLst/>
          </a:prstGeom>
        </p:spPr>
        <p:txBody>
          <a:bodyPr wrap="square" anchor="ctr" anchorCtr="0">
            <a:spAutoFit/>
          </a:bodyPr>
          <a:lstStyle>
            <a:lvl1pPr marL="0" indent="0" algn="ctr">
              <a:lnSpc>
                <a:spcPct val="100000"/>
              </a:lnSpc>
              <a:spcBef>
                <a:spcPts val="0"/>
              </a:spcBef>
              <a:buNone/>
              <a:defRPr sz="1200" baseline="0">
                <a:solidFill>
                  <a:schemeClr val="tx1">
                    <a:lumMod val="50000"/>
                    <a:lumOff val="50000"/>
                  </a:schemeClr>
                </a:solidFill>
              </a:defRPr>
            </a:lvl1pPr>
          </a:lstStyle>
          <a:p>
            <a:pPr lvl="0"/>
            <a:r>
              <a:rPr lang="de-DE" dirty="0"/>
              <a:t>Stand / Datum</a:t>
            </a:r>
          </a:p>
        </p:txBody>
      </p:sp>
    </p:spTree>
    <p:extLst>
      <p:ext uri="{BB962C8B-B14F-4D97-AF65-F5344CB8AC3E}">
        <p14:creationId xmlns:p14="http://schemas.microsoft.com/office/powerpoint/2010/main" val="1492134213"/>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Gliederung">
    <p:spTree>
      <p:nvGrpSpPr>
        <p:cNvPr id="1" name=""/>
        <p:cNvGrpSpPr/>
        <p:nvPr/>
      </p:nvGrpSpPr>
      <p:grpSpPr>
        <a:xfrm>
          <a:off x="0" y="0"/>
          <a:ext cx="0" cy="0"/>
          <a:chOff x="0" y="0"/>
          <a:chExt cx="0" cy="0"/>
        </a:xfrm>
      </p:grpSpPr>
      <p:sp>
        <p:nvSpPr>
          <p:cNvPr id="7" name="Fußzeilenplatzhalter 6"/>
          <p:cNvSpPr>
            <a:spLocks noGrp="1"/>
          </p:cNvSpPr>
          <p:nvPr>
            <p:ph type="ftr" sz="quarter" idx="15"/>
          </p:nvPr>
        </p:nvSpPr>
        <p:spPr/>
        <p:txBody>
          <a:bodyPr/>
          <a:lstStyle/>
          <a:p>
            <a:r>
              <a:rPr lang="de-DE" dirty="0"/>
              <a:t>Name – Studienfach - Studienabschnitt</a:t>
            </a:r>
          </a:p>
        </p:txBody>
      </p:sp>
      <p:sp>
        <p:nvSpPr>
          <p:cNvPr id="8" name="Foliennummernplatzhalter 7"/>
          <p:cNvSpPr>
            <a:spLocks noGrp="1"/>
          </p:cNvSpPr>
          <p:nvPr>
            <p:ph type="sldNum" sz="quarter" idx="16"/>
          </p:nvPr>
        </p:nvSpPr>
        <p:spPr/>
        <p:txBody>
          <a:bodyPr/>
          <a:lstStyle/>
          <a:p>
            <a:fld id="{1226628B-C3E6-4BDC-88C5-9FCFD14DF98B}" type="slidenum">
              <a:rPr lang="de-DE" smtClean="0"/>
              <a:pPr/>
              <a:t>‹Nr.›</a:t>
            </a:fld>
            <a:endParaRPr lang="de-DE" dirty="0"/>
          </a:p>
        </p:txBody>
      </p:sp>
      <p:sp>
        <p:nvSpPr>
          <p:cNvPr id="19" name="Textplatzhalter 18"/>
          <p:cNvSpPr>
            <a:spLocks noGrp="1"/>
          </p:cNvSpPr>
          <p:nvPr>
            <p:ph type="body" sz="quarter" idx="17"/>
          </p:nvPr>
        </p:nvSpPr>
        <p:spPr>
          <a:xfrm>
            <a:off x="243017" y="929374"/>
            <a:ext cx="8657967" cy="4999253"/>
          </a:xfrm>
          <a:prstGeom prst="rect">
            <a:avLst/>
          </a:prstGeom>
        </p:spPr>
        <p:txBody>
          <a:bodyPr/>
          <a:lstStyle>
            <a:lvl1pPr>
              <a:defRPr sz="2400"/>
            </a:lvl1pPr>
            <a:lvl2pPr marL="468000">
              <a:defRPr sz="2200"/>
            </a:lvl2pPr>
            <a:lvl3pPr marL="720000">
              <a:defRPr/>
            </a:lvl3pPr>
            <a:lvl4pPr marL="743400" indent="0">
              <a:buNone/>
              <a:defRPr/>
            </a:lvl4pPr>
            <a:lvl5pPr marL="1224000">
              <a:defRPr/>
            </a:lvl5pPr>
          </a:lstStyle>
          <a:p>
            <a:pPr lvl="0"/>
            <a:r>
              <a:rPr lang="de-DE" dirty="0"/>
              <a:t>Formatvorlagen des Textmasters bearbeiten</a:t>
            </a:r>
          </a:p>
          <a:p>
            <a:pPr lvl="1"/>
            <a:r>
              <a:rPr lang="de-DE" dirty="0"/>
              <a:t>Zweite Ebene</a:t>
            </a:r>
          </a:p>
          <a:p>
            <a:pPr lvl="2"/>
            <a:r>
              <a:rPr lang="de-DE" dirty="0"/>
              <a:t>Dritte Ebene</a:t>
            </a:r>
          </a:p>
        </p:txBody>
      </p:sp>
      <p:sp>
        <p:nvSpPr>
          <p:cNvPr id="9" name="Textplatzhalter 8"/>
          <p:cNvSpPr>
            <a:spLocks noGrp="1"/>
          </p:cNvSpPr>
          <p:nvPr>
            <p:ph type="body" sz="quarter" idx="18" hasCustomPrompt="1"/>
          </p:nvPr>
        </p:nvSpPr>
        <p:spPr>
          <a:xfrm>
            <a:off x="2899480" y="233699"/>
            <a:ext cx="5173200" cy="363600"/>
          </a:xfrm>
          <a:prstGeom prst="rect">
            <a:avLst/>
          </a:prstGeom>
        </p:spPr>
        <p:txBody>
          <a:bodyPr anchor="ctr"/>
          <a:lstStyle>
            <a:lvl1pPr marL="0" indent="0" algn="ctr">
              <a:buNone/>
              <a:defRPr sz="1400">
                <a:solidFill>
                  <a:schemeClr val="tx1">
                    <a:lumMod val="65000"/>
                    <a:lumOff val="35000"/>
                  </a:schemeClr>
                </a:solidFill>
              </a:defRPr>
            </a:lvl1pPr>
          </a:lstStyle>
          <a:p>
            <a:pPr lvl="0"/>
            <a:r>
              <a:rPr lang="de-DE" dirty="0"/>
              <a:t>Titel / Thema / Kapitel durch Klicken hinzufügen</a:t>
            </a:r>
          </a:p>
        </p:txBody>
      </p:sp>
    </p:spTree>
    <p:extLst>
      <p:ext uri="{BB962C8B-B14F-4D97-AF65-F5344CB8AC3E}">
        <p14:creationId xmlns:p14="http://schemas.microsoft.com/office/powerpoint/2010/main" val="4213271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eere Seite">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a:xfrm>
            <a:off x="243000" y="928800"/>
            <a:ext cx="8658000" cy="5000400"/>
          </a:xfrm>
          <a:prstGeom prst="rect">
            <a:avLst/>
          </a:prstGeom>
        </p:spPr>
        <p:txBody>
          <a:bodyPr/>
          <a:lstStyle>
            <a:lvl1pPr marL="0" indent="0">
              <a:buNone/>
              <a:defRPr baseline="0"/>
            </a:lvl1pPr>
          </a:lstStyle>
          <a:p>
            <a:pPr lvl="0"/>
            <a:r>
              <a:rPr lang="de-DE" dirty="0"/>
              <a:t>Inhalt durch Klicken hinzufügen</a:t>
            </a:r>
          </a:p>
        </p:txBody>
      </p:sp>
      <p:sp>
        <p:nvSpPr>
          <p:cNvPr id="11" name="Fußzeilenplatzhalter 3">
            <a:extLst>
              <a:ext uri="{FF2B5EF4-FFF2-40B4-BE49-F238E27FC236}">
                <a16:creationId xmlns:a16="http://schemas.microsoft.com/office/drawing/2014/main" id="{3E9BEB21-6924-452F-925C-03C82500EF2C}"/>
              </a:ext>
            </a:extLst>
          </p:cNvPr>
          <p:cNvSpPr>
            <a:spLocks noGrp="1"/>
          </p:cNvSpPr>
          <p:nvPr>
            <p:ph type="ftr" sz="quarter" idx="3"/>
          </p:nvPr>
        </p:nvSpPr>
        <p:spPr>
          <a:xfrm>
            <a:off x="1939498" y="6229177"/>
            <a:ext cx="5265005" cy="365125"/>
          </a:xfrm>
          <a:prstGeom prst="rect">
            <a:avLst/>
          </a:prstGeom>
        </p:spPr>
        <p:txBody>
          <a:bodyPr anchor="ctr"/>
          <a:lstStyle>
            <a:lvl1pPr algn="ctr">
              <a:defRPr sz="800" b="1">
                <a:solidFill>
                  <a:schemeClr val="bg1">
                    <a:lumMod val="50000"/>
                  </a:schemeClr>
                </a:solidFill>
              </a:defRPr>
            </a:lvl1pPr>
          </a:lstStyle>
          <a:p>
            <a:r>
              <a:rPr lang="de-DE"/>
              <a:t>Name – Studienfach - Studienabschnitt</a:t>
            </a:r>
            <a:endParaRPr lang="de-DE" dirty="0"/>
          </a:p>
        </p:txBody>
      </p:sp>
      <p:sp>
        <p:nvSpPr>
          <p:cNvPr id="12" name="Foliennummernplatzhalter 4">
            <a:extLst>
              <a:ext uri="{FF2B5EF4-FFF2-40B4-BE49-F238E27FC236}">
                <a16:creationId xmlns:a16="http://schemas.microsoft.com/office/drawing/2014/main" id="{07B527CF-232C-40EC-A4CA-AF19190B55D1}"/>
              </a:ext>
            </a:extLst>
          </p:cNvPr>
          <p:cNvSpPr>
            <a:spLocks noGrp="1"/>
          </p:cNvSpPr>
          <p:nvPr>
            <p:ph type="sldNum" sz="quarter" idx="4"/>
          </p:nvPr>
        </p:nvSpPr>
        <p:spPr>
          <a:xfrm>
            <a:off x="7898035" y="6229175"/>
            <a:ext cx="497570" cy="367607"/>
          </a:xfrm>
          <a:prstGeom prst="rect">
            <a:avLst/>
          </a:prstGeom>
        </p:spPr>
        <p:txBody>
          <a:bodyPr anchor="ctr"/>
          <a:lstStyle>
            <a:lvl1pPr algn="ctr">
              <a:defRPr sz="800" b="1">
                <a:solidFill>
                  <a:schemeClr val="bg1">
                    <a:lumMod val="50000"/>
                  </a:schemeClr>
                </a:solidFill>
              </a:defRPr>
            </a:lvl1pPr>
          </a:lstStyle>
          <a:p>
            <a:fld id="{1226628B-C3E6-4BDC-88C5-9FCFD14DF98B}" type="slidenum">
              <a:rPr lang="de-DE" smtClean="0"/>
              <a:pPr/>
              <a:t>‹Nr.›</a:t>
            </a:fld>
            <a:endParaRPr lang="de-DE" dirty="0"/>
          </a:p>
        </p:txBody>
      </p:sp>
      <p:sp>
        <p:nvSpPr>
          <p:cNvPr id="9" name="Textplatzhalter 8"/>
          <p:cNvSpPr>
            <a:spLocks noGrp="1"/>
          </p:cNvSpPr>
          <p:nvPr>
            <p:ph type="body" sz="quarter" idx="18" hasCustomPrompt="1"/>
          </p:nvPr>
        </p:nvSpPr>
        <p:spPr>
          <a:xfrm>
            <a:off x="2899480" y="233699"/>
            <a:ext cx="5173200" cy="363600"/>
          </a:xfrm>
          <a:prstGeom prst="rect">
            <a:avLst/>
          </a:prstGeom>
        </p:spPr>
        <p:txBody>
          <a:bodyPr anchor="ctr"/>
          <a:lstStyle>
            <a:lvl1pPr marL="0" indent="0" algn="ctr">
              <a:buNone/>
              <a:defRPr sz="1400">
                <a:solidFill>
                  <a:schemeClr val="tx1">
                    <a:lumMod val="65000"/>
                    <a:lumOff val="35000"/>
                  </a:schemeClr>
                </a:solidFill>
              </a:defRPr>
            </a:lvl1pPr>
          </a:lstStyle>
          <a:p>
            <a:pPr lvl="0"/>
            <a:r>
              <a:rPr lang="de-DE" dirty="0"/>
              <a:t>Titel / Thema / Kapitel durch Klicken hinzufügen</a:t>
            </a:r>
          </a:p>
        </p:txBody>
      </p:sp>
    </p:spTree>
    <p:extLst>
      <p:ext uri="{BB962C8B-B14F-4D97-AF65-F5344CB8AC3E}">
        <p14:creationId xmlns:p14="http://schemas.microsoft.com/office/powerpoint/2010/main" val="1086612208"/>
      </p:ext>
    </p:extLst>
  </p:cSld>
  <p:clrMapOvr>
    <a:masterClrMapping/>
  </p:clrMapOvr>
  <p:extLst>
    <p:ext uri="{DCECCB84-F9BA-43D5-87BE-67443E8EF086}">
      <p15:sldGuideLst xmlns:p15="http://schemas.microsoft.com/office/powerpoint/2012/main">
        <p15:guide id="1" pos="2880" userDrawn="1">
          <p15:clr>
            <a:srgbClr val="FBAE40"/>
          </p15:clr>
        </p15:guide>
        <p15:guide id="2" pos="136" userDrawn="1">
          <p15:clr>
            <a:srgbClr val="FBAE40"/>
          </p15:clr>
        </p15:guide>
        <p15:guide id="3" pos="5602" userDrawn="1">
          <p15:clr>
            <a:srgbClr val="FBAE40"/>
          </p15:clr>
        </p15:guide>
        <p15:guide id="4" orient="horz" pos="2160" userDrawn="1">
          <p15:clr>
            <a:srgbClr val="FBAE40"/>
          </p15:clr>
        </p15:guide>
        <p15:guide id="5" orient="horz" pos="3838" userDrawn="1">
          <p15:clr>
            <a:srgbClr val="FBAE40"/>
          </p15:clr>
        </p15:guide>
        <p15:guide id="6" orient="horz" pos="3974"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Fußzeilenplatzhalter 3">
            <a:extLst>
              <a:ext uri="{FF2B5EF4-FFF2-40B4-BE49-F238E27FC236}">
                <a16:creationId xmlns:a16="http://schemas.microsoft.com/office/drawing/2014/main" id="{3E9BEB21-6924-452F-925C-03C82500EF2C}"/>
              </a:ext>
            </a:extLst>
          </p:cNvPr>
          <p:cNvSpPr>
            <a:spLocks noGrp="1"/>
          </p:cNvSpPr>
          <p:nvPr>
            <p:ph type="ftr" sz="quarter" idx="3"/>
          </p:nvPr>
        </p:nvSpPr>
        <p:spPr>
          <a:xfrm>
            <a:off x="1939498" y="6229177"/>
            <a:ext cx="5265005" cy="365125"/>
          </a:xfrm>
          <a:prstGeom prst="rect">
            <a:avLst/>
          </a:prstGeom>
        </p:spPr>
        <p:txBody>
          <a:bodyPr anchor="ctr"/>
          <a:lstStyle>
            <a:lvl1pPr algn="ctr">
              <a:defRPr sz="800" b="1">
                <a:solidFill>
                  <a:schemeClr val="bg1">
                    <a:lumMod val="50000"/>
                  </a:schemeClr>
                </a:solidFill>
              </a:defRPr>
            </a:lvl1pPr>
          </a:lstStyle>
          <a:p>
            <a:r>
              <a:rPr lang="de-DE"/>
              <a:t>Name – Studienfach - Studienabschnitt</a:t>
            </a:r>
            <a:endParaRPr lang="de-DE" dirty="0"/>
          </a:p>
        </p:txBody>
      </p:sp>
      <p:sp>
        <p:nvSpPr>
          <p:cNvPr id="9" name="Foliennummernplatzhalter 4">
            <a:extLst>
              <a:ext uri="{FF2B5EF4-FFF2-40B4-BE49-F238E27FC236}">
                <a16:creationId xmlns:a16="http://schemas.microsoft.com/office/drawing/2014/main" id="{07B527CF-232C-40EC-A4CA-AF19190B55D1}"/>
              </a:ext>
            </a:extLst>
          </p:cNvPr>
          <p:cNvSpPr>
            <a:spLocks noGrp="1"/>
          </p:cNvSpPr>
          <p:nvPr>
            <p:ph type="sldNum" sz="quarter" idx="4"/>
          </p:nvPr>
        </p:nvSpPr>
        <p:spPr>
          <a:xfrm>
            <a:off x="7898035" y="6229175"/>
            <a:ext cx="497570" cy="367607"/>
          </a:xfrm>
          <a:prstGeom prst="rect">
            <a:avLst/>
          </a:prstGeom>
        </p:spPr>
        <p:txBody>
          <a:bodyPr anchor="ctr"/>
          <a:lstStyle>
            <a:lvl1pPr algn="ctr">
              <a:defRPr sz="800" b="1">
                <a:solidFill>
                  <a:schemeClr val="bg1">
                    <a:lumMod val="50000"/>
                  </a:schemeClr>
                </a:solidFill>
              </a:defRPr>
            </a:lvl1pPr>
          </a:lstStyle>
          <a:p>
            <a:fld id="{1226628B-C3E6-4BDC-88C5-9FCFD14DF98B}" type="slidenum">
              <a:rPr lang="de-DE" smtClean="0"/>
              <a:pPr/>
              <a:t>‹Nr.›</a:t>
            </a:fld>
            <a:endParaRPr lang="de-DE" dirty="0"/>
          </a:p>
        </p:txBody>
      </p:sp>
      <p:cxnSp>
        <p:nvCxnSpPr>
          <p:cNvPr id="11" name="Gerader Verbinder 10">
            <a:extLst>
              <a:ext uri="{FF2B5EF4-FFF2-40B4-BE49-F238E27FC236}">
                <a16:creationId xmlns:a16="http://schemas.microsoft.com/office/drawing/2014/main" id="{A0591341-E1A2-45FA-890B-838982695FFD}"/>
              </a:ext>
            </a:extLst>
          </p:cNvPr>
          <p:cNvCxnSpPr>
            <a:cxnSpLocks/>
          </p:cNvCxnSpPr>
          <p:nvPr userDrawn="1"/>
        </p:nvCxnSpPr>
        <p:spPr>
          <a:xfrm>
            <a:off x="231246" y="6104093"/>
            <a:ext cx="8681508"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2" name="Grafik 11">
            <a:extLst>
              <a:ext uri="{FF2B5EF4-FFF2-40B4-BE49-F238E27FC236}">
                <a16:creationId xmlns:a16="http://schemas.microsoft.com/office/drawing/2014/main" id="{A9CACE01-24E0-4C74-B45B-100EE9F01B00}"/>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395605" y="189678"/>
            <a:ext cx="497570" cy="497570"/>
          </a:xfrm>
          <a:prstGeom prst="rect">
            <a:avLst/>
          </a:prstGeom>
        </p:spPr>
      </p:pic>
      <p:pic>
        <p:nvPicPr>
          <p:cNvPr id="2" name="Grafik 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11667" y="92821"/>
            <a:ext cx="2426269" cy="730963"/>
          </a:xfrm>
          <a:prstGeom prst="rect">
            <a:avLst/>
          </a:prstGeom>
        </p:spPr>
      </p:pic>
      <p:cxnSp>
        <p:nvCxnSpPr>
          <p:cNvPr id="17" name="Gerader Verbinder 16">
            <a:extLst>
              <a:ext uri="{FF2B5EF4-FFF2-40B4-BE49-F238E27FC236}">
                <a16:creationId xmlns:a16="http://schemas.microsoft.com/office/drawing/2014/main" id="{A0591341-E1A2-45FA-890B-838982695FFD}"/>
              </a:ext>
            </a:extLst>
          </p:cNvPr>
          <p:cNvCxnSpPr>
            <a:cxnSpLocks/>
          </p:cNvCxnSpPr>
          <p:nvPr userDrawn="1"/>
        </p:nvCxnSpPr>
        <p:spPr>
          <a:xfrm>
            <a:off x="231246" y="823784"/>
            <a:ext cx="8681508"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2108682"/>
      </p:ext>
    </p:extLst>
  </p:cSld>
  <p:clrMap bg1="lt1" tx1="dk1" bg2="lt2" tx2="dk2" accent1="accent1" accent2="accent2" accent3="accent3" accent4="accent4" accent5="accent5" accent6="accent6" hlink="hlink" folHlink="folHlink"/>
  <p:sldLayoutIdLst>
    <p:sldLayoutId id="2147483666" r:id="rId1"/>
    <p:sldLayoutId id="2147483661" r:id="rId2"/>
    <p:sldLayoutId id="2147483662" r:id="rId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0"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ctrTitle"/>
          </p:nvPr>
        </p:nvSpPr>
        <p:spPr/>
        <p:txBody>
          <a:bodyPr/>
          <a:lstStyle/>
          <a:p>
            <a:r>
              <a:rPr lang="de-DE" b="1" dirty="0"/>
              <a:t>Der öffentliche Dienst und Social Media</a:t>
            </a:r>
            <a:br>
              <a:rPr lang="de-DE" dirty="0"/>
            </a:br>
            <a:endParaRPr lang="de-DE" dirty="0"/>
          </a:p>
        </p:txBody>
      </p:sp>
      <p:sp>
        <p:nvSpPr>
          <p:cNvPr id="7" name="Textplatzhalter 6"/>
          <p:cNvSpPr>
            <a:spLocks noGrp="1"/>
          </p:cNvSpPr>
          <p:nvPr>
            <p:ph type="body" sz="quarter" idx="11"/>
          </p:nvPr>
        </p:nvSpPr>
        <p:spPr/>
        <p:txBody>
          <a:bodyPr/>
          <a:lstStyle/>
          <a:p>
            <a:r>
              <a:rPr lang="de-DE" dirty="0"/>
              <a:t>25. April 2024</a:t>
            </a:r>
          </a:p>
        </p:txBody>
      </p:sp>
      <p:sp>
        <p:nvSpPr>
          <p:cNvPr id="2" name="Textfeld 1">
            <a:extLst>
              <a:ext uri="{FF2B5EF4-FFF2-40B4-BE49-F238E27FC236}">
                <a16:creationId xmlns:a16="http://schemas.microsoft.com/office/drawing/2014/main" id="{84CCCF9D-9B74-41CA-8750-A7A3368CAAB1}"/>
              </a:ext>
            </a:extLst>
          </p:cNvPr>
          <p:cNvSpPr txBox="1"/>
          <p:nvPr/>
        </p:nvSpPr>
        <p:spPr>
          <a:xfrm>
            <a:off x="3023118" y="4189445"/>
            <a:ext cx="4012164" cy="1200329"/>
          </a:xfrm>
          <a:prstGeom prst="rect">
            <a:avLst/>
          </a:prstGeom>
          <a:noFill/>
        </p:spPr>
        <p:txBody>
          <a:bodyPr wrap="square" rtlCol="0">
            <a:spAutoFit/>
          </a:bodyPr>
          <a:lstStyle/>
          <a:p>
            <a:r>
              <a:rPr lang="de-DE" b="1" dirty="0"/>
              <a:t>Vortragender: Regierungsdirektor Eike Ziekow, Hochschule des Bundes für öffentliche Verwaltung – Fachbereich Bundeswehrverwaltung</a:t>
            </a:r>
          </a:p>
        </p:txBody>
      </p:sp>
    </p:spTree>
    <p:extLst>
      <p:ext uri="{BB962C8B-B14F-4D97-AF65-F5344CB8AC3E}">
        <p14:creationId xmlns:p14="http://schemas.microsoft.com/office/powerpoint/2010/main" val="1690280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3"/>
          </p:nvPr>
        </p:nvSpPr>
        <p:spPr/>
        <p:txBody>
          <a:bodyPr/>
          <a:lstStyle/>
          <a:p>
            <a:r>
              <a:rPr lang="de-DE" dirty="0"/>
              <a:t>3. Mannheimer Forum für Personalmanagement</a:t>
            </a:r>
          </a:p>
        </p:txBody>
      </p:sp>
      <p:sp>
        <p:nvSpPr>
          <p:cNvPr id="3" name="Foliennummernplatzhalter 2"/>
          <p:cNvSpPr>
            <a:spLocks noGrp="1"/>
          </p:cNvSpPr>
          <p:nvPr>
            <p:ph type="sldNum" sz="quarter" idx="4"/>
          </p:nvPr>
        </p:nvSpPr>
        <p:spPr/>
        <p:txBody>
          <a:bodyPr/>
          <a:lstStyle/>
          <a:p>
            <a:fld id="{1226628B-C3E6-4BDC-88C5-9FCFD14DF98B}" type="slidenum">
              <a:rPr lang="de-DE" smtClean="0"/>
              <a:pPr/>
              <a:t>10</a:t>
            </a:fld>
            <a:endParaRPr lang="de-DE" dirty="0"/>
          </a:p>
        </p:txBody>
      </p:sp>
      <p:sp>
        <p:nvSpPr>
          <p:cNvPr id="14" name="Textplatzhalter 13"/>
          <p:cNvSpPr>
            <a:spLocks noGrp="1"/>
          </p:cNvSpPr>
          <p:nvPr>
            <p:ph type="body" sz="quarter" idx="18"/>
          </p:nvPr>
        </p:nvSpPr>
        <p:spPr/>
        <p:txBody>
          <a:bodyPr/>
          <a:lstStyle/>
          <a:p>
            <a:r>
              <a:rPr lang="de-DE" dirty="0"/>
              <a:t>Der öffentliche Dienst und </a:t>
            </a:r>
            <a:r>
              <a:rPr lang="de-DE" dirty="0" err="1"/>
              <a:t>Social</a:t>
            </a:r>
            <a:r>
              <a:rPr lang="de-DE" dirty="0"/>
              <a:t> Media</a:t>
            </a:r>
          </a:p>
        </p:txBody>
      </p:sp>
      <p:sp>
        <p:nvSpPr>
          <p:cNvPr id="4" name="Rechteck: abgerundete Ecken 3">
            <a:extLst>
              <a:ext uri="{FF2B5EF4-FFF2-40B4-BE49-F238E27FC236}">
                <a16:creationId xmlns:a16="http://schemas.microsoft.com/office/drawing/2014/main" id="{3C9EE199-5F8B-37C8-10AC-F6C4B2E2E82A}"/>
              </a:ext>
            </a:extLst>
          </p:cNvPr>
          <p:cNvSpPr/>
          <p:nvPr/>
        </p:nvSpPr>
        <p:spPr>
          <a:xfrm>
            <a:off x="0" y="2535749"/>
            <a:ext cx="2743200" cy="1334278"/>
          </a:xfrm>
          <a:prstGeom prst="roundRect">
            <a:avLst/>
          </a:prstGeom>
          <a:solidFill>
            <a:schemeClr val="accent6">
              <a:lumMod val="20000"/>
              <a:lumOff val="80000"/>
            </a:schemeClr>
          </a:solidFill>
          <a:ln w="38100">
            <a:solidFill>
              <a:schemeClr val="tx1"/>
            </a:solid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Social Media und der Dienstherr</a:t>
            </a:r>
          </a:p>
        </p:txBody>
      </p:sp>
      <p:sp>
        <p:nvSpPr>
          <p:cNvPr id="5" name="Textfeld 4">
            <a:extLst>
              <a:ext uri="{FF2B5EF4-FFF2-40B4-BE49-F238E27FC236}">
                <a16:creationId xmlns:a16="http://schemas.microsoft.com/office/drawing/2014/main" id="{4BF3CBA1-47C1-EC7C-E855-E2EC0B33CFCF}"/>
              </a:ext>
            </a:extLst>
          </p:cNvPr>
          <p:cNvSpPr txBox="1"/>
          <p:nvPr/>
        </p:nvSpPr>
        <p:spPr>
          <a:xfrm>
            <a:off x="3672840" y="1188720"/>
            <a:ext cx="4953000" cy="369332"/>
          </a:xfrm>
          <a:prstGeom prst="rect">
            <a:avLst/>
          </a:prstGeom>
          <a:noFill/>
        </p:spPr>
        <p:txBody>
          <a:bodyPr wrap="square" rtlCol="0">
            <a:spAutoFit/>
          </a:bodyPr>
          <a:lstStyle/>
          <a:p>
            <a:r>
              <a:rPr lang="de-DE" b="1" dirty="0"/>
              <a:t>Personalwerbung und -bindung</a:t>
            </a:r>
          </a:p>
        </p:txBody>
      </p:sp>
      <p:pic>
        <p:nvPicPr>
          <p:cNvPr id="6" name="Grafik 5">
            <a:extLst>
              <a:ext uri="{FF2B5EF4-FFF2-40B4-BE49-F238E27FC236}">
                <a16:creationId xmlns:a16="http://schemas.microsoft.com/office/drawing/2014/main" id="{91700618-E3FB-33C7-E8D4-0A548713AF10}"/>
              </a:ext>
            </a:extLst>
          </p:cNvPr>
          <p:cNvPicPr>
            <a:picLocks noChangeAspect="1"/>
          </p:cNvPicPr>
          <p:nvPr/>
        </p:nvPicPr>
        <p:blipFill>
          <a:blip r:embed="rId3"/>
          <a:stretch>
            <a:fillRect/>
          </a:stretch>
        </p:blipFill>
        <p:spPr>
          <a:xfrm>
            <a:off x="3772956" y="1765392"/>
            <a:ext cx="1713124" cy="384081"/>
          </a:xfrm>
          <a:prstGeom prst="rect">
            <a:avLst/>
          </a:prstGeom>
        </p:spPr>
      </p:pic>
      <p:pic>
        <p:nvPicPr>
          <p:cNvPr id="7" name="Grafik 6">
            <a:extLst>
              <a:ext uri="{FF2B5EF4-FFF2-40B4-BE49-F238E27FC236}">
                <a16:creationId xmlns:a16="http://schemas.microsoft.com/office/drawing/2014/main" id="{77FF3AE3-0A0E-FA31-A61A-556B1618558A}"/>
              </a:ext>
            </a:extLst>
          </p:cNvPr>
          <p:cNvPicPr>
            <a:picLocks noChangeAspect="1"/>
          </p:cNvPicPr>
          <p:nvPr/>
        </p:nvPicPr>
        <p:blipFill>
          <a:blip r:embed="rId4"/>
          <a:stretch>
            <a:fillRect/>
          </a:stretch>
        </p:blipFill>
        <p:spPr>
          <a:xfrm>
            <a:off x="6149340" y="1765392"/>
            <a:ext cx="743776" cy="743776"/>
          </a:xfrm>
          <a:prstGeom prst="rect">
            <a:avLst/>
          </a:prstGeom>
        </p:spPr>
      </p:pic>
      <p:pic>
        <p:nvPicPr>
          <p:cNvPr id="8" name="Grafik 7">
            <a:extLst>
              <a:ext uri="{FF2B5EF4-FFF2-40B4-BE49-F238E27FC236}">
                <a16:creationId xmlns:a16="http://schemas.microsoft.com/office/drawing/2014/main" id="{BCBBC5B3-BC20-26A6-791A-704562E5F0FF}"/>
              </a:ext>
            </a:extLst>
          </p:cNvPr>
          <p:cNvPicPr>
            <a:picLocks noChangeAspect="1"/>
          </p:cNvPicPr>
          <p:nvPr/>
        </p:nvPicPr>
        <p:blipFill>
          <a:blip r:embed="rId5"/>
          <a:stretch>
            <a:fillRect/>
          </a:stretch>
        </p:blipFill>
        <p:spPr>
          <a:xfrm>
            <a:off x="3958269" y="2509168"/>
            <a:ext cx="1859441" cy="420660"/>
          </a:xfrm>
          <a:prstGeom prst="rect">
            <a:avLst/>
          </a:prstGeom>
        </p:spPr>
      </p:pic>
      <p:sp>
        <p:nvSpPr>
          <p:cNvPr id="9" name="Textfeld 8">
            <a:extLst>
              <a:ext uri="{FF2B5EF4-FFF2-40B4-BE49-F238E27FC236}">
                <a16:creationId xmlns:a16="http://schemas.microsoft.com/office/drawing/2014/main" id="{EFCE70ED-7319-AEB1-E9D1-CF7770CFBCE9}"/>
              </a:ext>
            </a:extLst>
          </p:cNvPr>
          <p:cNvSpPr txBox="1"/>
          <p:nvPr/>
        </p:nvSpPr>
        <p:spPr>
          <a:xfrm>
            <a:off x="3700471" y="3723733"/>
            <a:ext cx="4953000" cy="369332"/>
          </a:xfrm>
          <a:prstGeom prst="rect">
            <a:avLst/>
          </a:prstGeom>
          <a:noFill/>
        </p:spPr>
        <p:txBody>
          <a:bodyPr wrap="square" rtlCol="0">
            <a:spAutoFit/>
          </a:bodyPr>
          <a:lstStyle/>
          <a:p>
            <a:r>
              <a:rPr lang="de-DE" b="1" dirty="0"/>
              <a:t>Informationsarbeit</a:t>
            </a:r>
          </a:p>
        </p:txBody>
      </p:sp>
      <p:pic>
        <p:nvPicPr>
          <p:cNvPr id="10" name="Grafik 9">
            <a:extLst>
              <a:ext uri="{FF2B5EF4-FFF2-40B4-BE49-F238E27FC236}">
                <a16:creationId xmlns:a16="http://schemas.microsoft.com/office/drawing/2014/main" id="{F7ADF519-A501-C066-0825-85E5D33CDDEF}"/>
              </a:ext>
            </a:extLst>
          </p:cNvPr>
          <p:cNvPicPr>
            <a:picLocks noChangeAspect="1"/>
          </p:cNvPicPr>
          <p:nvPr/>
        </p:nvPicPr>
        <p:blipFill>
          <a:blip r:embed="rId3"/>
          <a:stretch>
            <a:fillRect/>
          </a:stretch>
        </p:blipFill>
        <p:spPr>
          <a:xfrm>
            <a:off x="3772956" y="4312047"/>
            <a:ext cx="1713124" cy="384081"/>
          </a:xfrm>
          <a:prstGeom prst="rect">
            <a:avLst/>
          </a:prstGeom>
        </p:spPr>
      </p:pic>
      <p:pic>
        <p:nvPicPr>
          <p:cNvPr id="11" name="Grafik 10">
            <a:extLst>
              <a:ext uri="{FF2B5EF4-FFF2-40B4-BE49-F238E27FC236}">
                <a16:creationId xmlns:a16="http://schemas.microsoft.com/office/drawing/2014/main" id="{4557678A-CFA9-6D98-2495-18682E99D55A}"/>
              </a:ext>
            </a:extLst>
          </p:cNvPr>
          <p:cNvPicPr>
            <a:picLocks noChangeAspect="1"/>
          </p:cNvPicPr>
          <p:nvPr/>
        </p:nvPicPr>
        <p:blipFill>
          <a:blip r:embed="rId6"/>
          <a:stretch>
            <a:fillRect/>
          </a:stretch>
        </p:blipFill>
        <p:spPr>
          <a:xfrm>
            <a:off x="5909150" y="4324240"/>
            <a:ext cx="829128" cy="743776"/>
          </a:xfrm>
          <a:prstGeom prst="rect">
            <a:avLst/>
          </a:prstGeom>
        </p:spPr>
      </p:pic>
      <p:pic>
        <p:nvPicPr>
          <p:cNvPr id="12" name="Grafik 11">
            <a:extLst>
              <a:ext uri="{FF2B5EF4-FFF2-40B4-BE49-F238E27FC236}">
                <a16:creationId xmlns:a16="http://schemas.microsoft.com/office/drawing/2014/main" id="{B6D5C04F-9DCA-DCDA-F73B-AB100B83382B}"/>
              </a:ext>
            </a:extLst>
          </p:cNvPr>
          <p:cNvPicPr>
            <a:picLocks noChangeAspect="1"/>
          </p:cNvPicPr>
          <p:nvPr/>
        </p:nvPicPr>
        <p:blipFill>
          <a:blip r:embed="rId7"/>
          <a:stretch>
            <a:fillRect/>
          </a:stretch>
        </p:blipFill>
        <p:spPr>
          <a:xfrm>
            <a:off x="4379943" y="5133436"/>
            <a:ext cx="749873" cy="749873"/>
          </a:xfrm>
          <a:prstGeom prst="rect">
            <a:avLst/>
          </a:prstGeom>
        </p:spPr>
      </p:pic>
      <p:pic>
        <p:nvPicPr>
          <p:cNvPr id="15" name="Grafik 14">
            <a:extLst>
              <a:ext uri="{FF2B5EF4-FFF2-40B4-BE49-F238E27FC236}">
                <a16:creationId xmlns:a16="http://schemas.microsoft.com/office/drawing/2014/main" id="{317A1ADE-877B-6A28-989D-980C362FFBD0}"/>
              </a:ext>
            </a:extLst>
          </p:cNvPr>
          <p:cNvPicPr>
            <a:picLocks noChangeAspect="1"/>
          </p:cNvPicPr>
          <p:nvPr/>
        </p:nvPicPr>
        <p:blipFill>
          <a:blip r:embed="rId8"/>
          <a:stretch>
            <a:fillRect/>
          </a:stretch>
        </p:blipFill>
        <p:spPr>
          <a:xfrm>
            <a:off x="6846384" y="4569277"/>
            <a:ext cx="2103302" cy="701101"/>
          </a:xfrm>
          <a:prstGeom prst="rect">
            <a:avLst/>
          </a:prstGeom>
        </p:spPr>
      </p:pic>
      <p:sp>
        <p:nvSpPr>
          <p:cNvPr id="13" name="Textfeld 12">
            <a:extLst>
              <a:ext uri="{FF2B5EF4-FFF2-40B4-BE49-F238E27FC236}">
                <a16:creationId xmlns:a16="http://schemas.microsoft.com/office/drawing/2014/main" id="{BFCFA464-540A-CB97-694D-0453A782D6E8}"/>
              </a:ext>
            </a:extLst>
          </p:cNvPr>
          <p:cNvSpPr txBox="1"/>
          <p:nvPr/>
        </p:nvSpPr>
        <p:spPr>
          <a:xfrm>
            <a:off x="5247480" y="5686352"/>
            <a:ext cx="3014507" cy="369332"/>
          </a:xfrm>
          <a:prstGeom prst="rect">
            <a:avLst/>
          </a:prstGeom>
          <a:noFill/>
        </p:spPr>
        <p:txBody>
          <a:bodyPr wrap="square" rtlCol="0">
            <a:spAutoFit/>
          </a:bodyPr>
          <a:lstStyle/>
          <a:p>
            <a:r>
              <a:rPr lang="de-DE" i="1" dirty="0"/>
              <a:t>Quelle: Wikipedia</a:t>
            </a:r>
          </a:p>
        </p:txBody>
      </p:sp>
    </p:spTree>
    <p:extLst>
      <p:ext uri="{BB962C8B-B14F-4D97-AF65-F5344CB8AC3E}">
        <p14:creationId xmlns:p14="http://schemas.microsoft.com/office/powerpoint/2010/main" val="13732695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3"/>
          </p:nvPr>
        </p:nvSpPr>
        <p:spPr/>
        <p:txBody>
          <a:bodyPr/>
          <a:lstStyle/>
          <a:p>
            <a:r>
              <a:rPr lang="de-DE" dirty="0"/>
              <a:t>3. Mannheimer Forum für Personalmanagement</a:t>
            </a:r>
          </a:p>
        </p:txBody>
      </p:sp>
      <p:sp>
        <p:nvSpPr>
          <p:cNvPr id="3" name="Foliennummernplatzhalter 2"/>
          <p:cNvSpPr>
            <a:spLocks noGrp="1"/>
          </p:cNvSpPr>
          <p:nvPr>
            <p:ph type="sldNum" sz="quarter" idx="4"/>
          </p:nvPr>
        </p:nvSpPr>
        <p:spPr/>
        <p:txBody>
          <a:bodyPr/>
          <a:lstStyle/>
          <a:p>
            <a:fld id="{1226628B-C3E6-4BDC-88C5-9FCFD14DF98B}" type="slidenum">
              <a:rPr lang="de-DE" smtClean="0"/>
              <a:pPr/>
              <a:t>11</a:t>
            </a:fld>
            <a:endParaRPr lang="de-DE" dirty="0"/>
          </a:p>
        </p:txBody>
      </p:sp>
      <p:sp>
        <p:nvSpPr>
          <p:cNvPr id="14" name="Textplatzhalter 13"/>
          <p:cNvSpPr>
            <a:spLocks noGrp="1"/>
          </p:cNvSpPr>
          <p:nvPr>
            <p:ph type="body" sz="quarter" idx="18"/>
          </p:nvPr>
        </p:nvSpPr>
        <p:spPr/>
        <p:txBody>
          <a:bodyPr/>
          <a:lstStyle/>
          <a:p>
            <a:r>
              <a:rPr lang="de-DE" dirty="0"/>
              <a:t>Der öffentliche Dienst und </a:t>
            </a:r>
            <a:r>
              <a:rPr lang="de-DE" dirty="0" err="1"/>
              <a:t>Social</a:t>
            </a:r>
            <a:r>
              <a:rPr lang="de-DE" dirty="0"/>
              <a:t> Media</a:t>
            </a:r>
          </a:p>
        </p:txBody>
      </p:sp>
      <p:sp>
        <p:nvSpPr>
          <p:cNvPr id="4" name="Rechteck: abgerundete Ecken 3">
            <a:extLst>
              <a:ext uri="{FF2B5EF4-FFF2-40B4-BE49-F238E27FC236}">
                <a16:creationId xmlns:a16="http://schemas.microsoft.com/office/drawing/2014/main" id="{3C9EE199-5F8B-37C8-10AC-F6C4B2E2E82A}"/>
              </a:ext>
            </a:extLst>
          </p:cNvPr>
          <p:cNvSpPr/>
          <p:nvPr/>
        </p:nvSpPr>
        <p:spPr>
          <a:xfrm>
            <a:off x="0" y="2535749"/>
            <a:ext cx="2743200" cy="1334278"/>
          </a:xfrm>
          <a:prstGeom prst="roundRect">
            <a:avLst/>
          </a:prstGeom>
          <a:solidFill>
            <a:schemeClr val="accent6">
              <a:lumMod val="20000"/>
              <a:lumOff val="80000"/>
            </a:schemeClr>
          </a:solidFill>
          <a:ln w="38100">
            <a:solidFill>
              <a:schemeClr val="tx1"/>
            </a:solid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Social Media und der Dienstherr</a:t>
            </a:r>
          </a:p>
        </p:txBody>
      </p:sp>
      <p:sp>
        <p:nvSpPr>
          <p:cNvPr id="10" name="Textfeld 9">
            <a:extLst>
              <a:ext uri="{FF2B5EF4-FFF2-40B4-BE49-F238E27FC236}">
                <a16:creationId xmlns:a16="http://schemas.microsoft.com/office/drawing/2014/main" id="{C0661B27-66E5-11C4-7F68-1B79C994BEF3}"/>
              </a:ext>
            </a:extLst>
          </p:cNvPr>
          <p:cNvSpPr txBox="1"/>
          <p:nvPr/>
        </p:nvSpPr>
        <p:spPr>
          <a:xfrm>
            <a:off x="4419600" y="1141476"/>
            <a:ext cx="4892040" cy="369332"/>
          </a:xfrm>
          <a:prstGeom prst="rect">
            <a:avLst/>
          </a:prstGeom>
          <a:noFill/>
        </p:spPr>
        <p:txBody>
          <a:bodyPr wrap="square" rtlCol="0">
            <a:spAutoFit/>
          </a:bodyPr>
          <a:lstStyle/>
          <a:p>
            <a:pPr marL="285750" indent="-285750">
              <a:buFont typeface="Wingdings" panose="05000000000000000000" pitchFamily="2" charset="2"/>
              <a:buChar char="Ø"/>
            </a:pPr>
            <a:r>
              <a:rPr lang="de-DE" dirty="0"/>
              <a:t>Impressum mit Verantwortlichkeiten</a:t>
            </a:r>
          </a:p>
        </p:txBody>
      </p:sp>
      <p:sp>
        <p:nvSpPr>
          <p:cNvPr id="11" name="Textfeld 10">
            <a:extLst>
              <a:ext uri="{FF2B5EF4-FFF2-40B4-BE49-F238E27FC236}">
                <a16:creationId xmlns:a16="http://schemas.microsoft.com/office/drawing/2014/main" id="{A9E25CBD-8BF9-D378-4BBC-E78CBF07C865}"/>
              </a:ext>
            </a:extLst>
          </p:cNvPr>
          <p:cNvSpPr txBox="1"/>
          <p:nvPr/>
        </p:nvSpPr>
        <p:spPr>
          <a:xfrm>
            <a:off x="4419600" y="2956380"/>
            <a:ext cx="4892040" cy="369332"/>
          </a:xfrm>
          <a:prstGeom prst="rect">
            <a:avLst/>
          </a:prstGeom>
          <a:noFill/>
        </p:spPr>
        <p:txBody>
          <a:bodyPr wrap="square" rtlCol="0">
            <a:spAutoFit/>
          </a:bodyPr>
          <a:lstStyle/>
          <a:p>
            <a:pPr marL="285750" indent="-285750">
              <a:buFont typeface="Wingdings" panose="05000000000000000000" pitchFamily="2" charset="2"/>
              <a:buChar char="Ø"/>
            </a:pPr>
            <a:r>
              <a:rPr lang="de-DE" dirty="0"/>
              <a:t>Einwilligungen bei Veröffentlichungen</a:t>
            </a:r>
          </a:p>
        </p:txBody>
      </p:sp>
      <p:sp>
        <p:nvSpPr>
          <p:cNvPr id="16" name="Textfeld 15">
            <a:extLst>
              <a:ext uri="{FF2B5EF4-FFF2-40B4-BE49-F238E27FC236}">
                <a16:creationId xmlns:a16="http://schemas.microsoft.com/office/drawing/2014/main" id="{80A74BEF-6CAE-37FA-A8FA-829A5159E2B5}"/>
              </a:ext>
            </a:extLst>
          </p:cNvPr>
          <p:cNvSpPr txBox="1"/>
          <p:nvPr/>
        </p:nvSpPr>
        <p:spPr>
          <a:xfrm>
            <a:off x="4419600" y="2048928"/>
            <a:ext cx="4892040" cy="369332"/>
          </a:xfrm>
          <a:prstGeom prst="rect">
            <a:avLst/>
          </a:prstGeom>
          <a:noFill/>
        </p:spPr>
        <p:txBody>
          <a:bodyPr wrap="square" rtlCol="0">
            <a:spAutoFit/>
          </a:bodyPr>
          <a:lstStyle/>
          <a:p>
            <a:pPr marL="285750" indent="-285750">
              <a:buFont typeface="Wingdings" panose="05000000000000000000" pitchFamily="2" charset="2"/>
              <a:buChar char="Ø"/>
            </a:pPr>
            <a:r>
              <a:rPr lang="de-DE" dirty="0"/>
              <a:t>Begrenzung der Zugriffsmöglichkeiten</a:t>
            </a:r>
          </a:p>
        </p:txBody>
      </p:sp>
      <p:sp>
        <p:nvSpPr>
          <p:cNvPr id="17" name="Textfeld 16">
            <a:extLst>
              <a:ext uri="{FF2B5EF4-FFF2-40B4-BE49-F238E27FC236}">
                <a16:creationId xmlns:a16="http://schemas.microsoft.com/office/drawing/2014/main" id="{DE1BBC09-09EC-CDAA-F594-C80AEFE3623D}"/>
              </a:ext>
            </a:extLst>
          </p:cNvPr>
          <p:cNvSpPr txBox="1"/>
          <p:nvPr/>
        </p:nvSpPr>
        <p:spPr>
          <a:xfrm>
            <a:off x="4419600" y="3863832"/>
            <a:ext cx="4892040" cy="369332"/>
          </a:xfrm>
          <a:prstGeom prst="rect">
            <a:avLst/>
          </a:prstGeom>
          <a:noFill/>
        </p:spPr>
        <p:txBody>
          <a:bodyPr wrap="square" rtlCol="0">
            <a:spAutoFit/>
          </a:bodyPr>
          <a:lstStyle/>
          <a:p>
            <a:pPr marL="285750" indent="-285750">
              <a:buFont typeface="Wingdings" panose="05000000000000000000" pitchFamily="2" charset="2"/>
              <a:buChar char="Ø"/>
            </a:pPr>
            <a:r>
              <a:rPr lang="de-DE" dirty="0"/>
              <a:t>Trennung von dienstlichem Netzwerk</a:t>
            </a:r>
          </a:p>
        </p:txBody>
      </p:sp>
      <p:sp>
        <p:nvSpPr>
          <p:cNvPr id="18" name="Textfeld 17">
            <a:extLst>
              <a:ext uri="{FF2B5EF4-FFF2-40B4-BE49-F238E27FC236}">
                <a16:creationId xmlns:a16="http://schemas.microsoft.com/office/drawing/2014/main" id="{2BFFE8E9-5B94-CBFA-8CAC-C9FE84B4277E}"/>
              </a:ext>
            </a:extLst>
          </p:cNvPr>
          <p:cNvSpPr txBox="1"/>
          <p:nvPr/>
        </p:nvSpPr>
        <p:spPr>
          <a:xfrm>
            <a:off x="4419600" y="4771284"/>
            <a:ext cx="4892040" cy="369332"/>
          </a:xfrm>
          <a:prstGeom prst="rect">
            <a:avLst/>
          </a:prstGeom>
          <a:noFill/>
        </p:spPr>
        <p:txBody>
          <a:bodyPr wrap="square" rtlCol="0">
            <a:spAutoFit/>
          </a:bodyPr>
          <a:lstStyle/>
          <a:p>
            <a:pPr marL="285750" indent="-285750">
              <a:buFont typeface="Wingdings" panose="05000000000000000000" pitchFamily="2" charset="2"/>
              <a:buChar char="Ø"/>
            </a:pPr>
            <a:r>
              <a:rPr lang="de-DE" dirty="0"/>
              <a:t>Do and Don‘ts bezüglich Inhalte</a:t>
            </a:r>
          </a:p>
        </p:txBody>
      </p:sp>
      <p:sp>
        <p:nvSpPr>
          <p:cNvPr id="19" name="Textfeld 18">
            <a:extLst>
              <a:ext uri="{FF2B5EF4-FFF2-40B4-BE49-F238E27FC236}">
                <a16:creationId xmlns:a16="http://schemas.microsoft.com/office/drawing/2014/main" id="{24A5EB87-0349-3FAB-986C-70039BACF4B9}"/>
              </a:ext>
            </a:extLst>
          </p:cNvPr>
          <p:cNvSpPr txBox="1"/>
          <p:nvPr/>
        </p:nvSpPr>
        <p:spPr>
          <a:xfrm>
            <a:off x="4419600" y="5678736"/>
            <a:ext cx="4892040" cy="369332"/>
          </a:xfrm>
          <a:prstGeom prst="rect">
            <a:avLst/>
          </a:prstGeom>
          <a:noFill/>
        </p:spPr>
        <p:txBody>
          <a:bodyPr wrap="square" rtlCol="0">
            <a:spAutoFit/>
          </a:bodyPr>
          <a:lstStyle/>
          <a:p>
            <a:pPr marL="285750" indent="-285750">
              <a:buFont typeface="Wingdings" panose="05000000000000000000" pitchFamily="2" charset="2"/>
              <a:buChar char="Ø"/>
            </a:pPr>
            <a:r>
              <a:rPr lang="de-DE" dirty="0"/>
              <a:t>Konzept für regelmäßige Inhalte </a:t>
            </a:r>
          </a:p>
        </p:txBody>
      </p:sp>
    </p:spTree>
    <p:extLst>
      <p:ext uri="{BB962C8B-B14F-4D97-AF65-F5344CB8AC3E}">
        <p14:creationId xmlns:p14="http://schemas.microsoft.com/office/powerpoint/2010/main" val="20297847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3"/>
          </p:nvPr>
        </p:nvSpPr>
        <p:spPr/>
        <p:txBody>
          <a:bodyPr/>
          <a:lstStyle/>
          <a:p>
            <a:r>
              <a:rPr lang="de-DE" dirty="0"/>
              <a:t>3. Mannheimer Forum für Personalmanagement</a:t>
            </a:r>
          </a:p>
        </p:txBody>
      </p:sp>
      <p:sp>
        <p:nvSpPr>
          <p:cNvPr id="3" name="Foliennummernplatzhalter 2"/>
          <p:cNvSpPr>
            <a:spLocks noGrp="1"/>
          </p:cNvSpPr>
          <p:nvPr>
            <p:ph type="sldNum" sz="quarter" idx="4"/>
          </p:nvPr>
        </p:nvSpPr>
        <p:spPr/>
        <p:txBody>
          <a:bodyPr/>
          <a:lstStyle/>
          <a:p>
            <a:fld id="{1226628B-C3E6-4BDC-88C5-9FCFD14DF98B}" type="slidenum">
              <a:rPr lang="de-DE" smtClean="0"/>
              <a:pPr/>
              <a:t>12</a:t>
            </a:fld>
            <a:endParaRPr lang="de-DE" dirty="0"/>
          </a:p>
        </p:txBody>
      </p:sp>
      <p:sp>
        <p:nvSpPr>
          <p:cNvPr id="14" name="Textplatzhalter 13"/>
          <p:cNvSpPr>
            <a:spLocks noGrp="1"/>
          </p:cNvSpPr>
          <p:nvPr>
            <p:ph type="body" sz="quarter" idx="18"/>
          </p:nvPr>
        </p:nvSpPr>
        <p:spPr/>
        <p:txBody>
          <a:bodyPr/>
          <a:lstStyle/>
          <a:p>
            <a:r>
              <a:rPr lang="de-DE" dirty="0"/>
              <a:t>Der öffentliche Dienst und </a:t>
            </a:r>
            <a:r>
              <a:rPr lang="de-DE" dirty="0" err="1"/>
              <a:t>Social</a:t>
            </a:r>
            <a:r>
              <a:rPr lang="de-DE" dirty="0"/>
              <a:t> Media</a:t>
            </a:r>
          </a:p>
        </p:txBody>
      </p:sp>
      <p:sp>
        <p:nvSpPr>
          <p:cNvPr id="4" name="Rechteck: abgerundete Ecken 3">
            <a:extLst>
              <a:ext uri="{FF2B5EF4-FFF2-40B4-BE49-F238E27FC236}">
                <a16:creationId xmlns:a16="http://schemas.microsoft.com/office/drawing/2014/main" id="{3C9EE199-5F8B-37C8-10AC-F6C4B2E2E82A}"/>
              </a:ext>
            </a:extLst>
          </p:cNvPr>
          <p:cNvSpPr/>
          <p:nvPr/>
        </p:nvSpPr>
        <p:spPr>
          <a:xfrm>
            <a:off x="0" y="2535749"/>
            <a:ext cx="2743200" cy="1334278"/>
          </a:xfrm>
          <a:prstGeom prst="roundRect">
            <a:avLst/>
          </a:prstGeom>
          <a:solidFill>
            <a:schemeClr val="accent6">
              <a:lumMod val="20000"/>
              <a:lumOff val="80000"/>
            </a:schemeClr>
          </a:solidFill>
          <a:ln w="38100">
            <a:solidFill>
              <a:schemeClr val="tx1"/>
            </a:solid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Social Media und der Dienstherr</a:t>
            </a:r>
          </a:p>
        </p:txBody>
      </p:sp>
      <p:sp>
        <p:nvSpPr>
          <p:cNvPr id="7" name="Textfeld 6">
            <a:extLst>
              <a:ext uri="{FF2B5EF4-FFF2-40B4-BE49-F238E27FC236}">
                <a16:creationId xmlns:a16="http://schemas.microsoft.com/office/drawing/2014/main" id="{4AEE0659-20A2-6EF8-9D25-517AE20ACCDA}"/>
              </a:ext>
            </a:extLst>
          </p:cNvPr>
          <p:cNvSpPr txBox="1"/>
          <p:nvPr/>
        </p:nvSpPr>
        <p:spPr>
          <a:xfrm>
            <a:off x="4358640" y="2956449"/>
            <a:ext cx="4892040" cy="369332"/>
          </a:xfrm>
          <a:prstGeom prst="rect">
            <a:avLst/>
          </a:prstGeom>
          <a:noFill/>
        </p:spPr>
        <p:txBody>
          <a:bodyPr wrap="square" rtlCol="0">
            <a:spAutoFit/>
          </a:bodyPr>
          <a:lstStyle/>
          <a:p>
            <a:pPr marL="285750" indent="-285750">
              <a:buFont typeface="Wingdings" panose="05000000000000000000" pitchFamily="2" charset="2"/>
              <a:buChar char="Ø"/>
            </a:pPr>
            <a:r>
              <a:rPr lang="de-DE" dirty="0"/>
              <a:t>positive Messages</a:t>
            </a:r>
          </a:p>
        </p:txBody>
      </p:sp>
      <p:sp>
        <p:nvSpPr>
          <p:cNvPr id="8" name="Textfeld 7">
            <a:extLst>
              <a:ext uri="{FF2B5EF4-FFF2-40B4-BE49-F238E27FC236}">
                <a16:creationId xmlns:a16="http://schemas.microsoft.com/office/drawing/2014/main" id="{88E7C161-DC47-755E-B90B-2F3A6B9320EA}"/>
              </a:ext>
            </a:extLst>
          </p:cNvPr>
          <p:cNvSpPr txBox="1"/>
          <p:nvPr/>
        </p:nvSpPr>
        <p:spPr>
          <a:xfrm>
            <a:off x="4251960" y="2058849"/>
            <a:ext cx="4892040" cy="369332"/>
          </a:xfrm>
          <a:prstGeom prst="rect">
            <a:avLst/>
          </a:prstGeom>
          <a:noFill/>
        </p:spPr>
        <p:txBody>
          <a:bodyPr wrap="square" rtlCol="0">
            <a:spAutoFit/>
          </a:bodyPr>
          <a:lstStyle/>
          <a:p>
            <a:pPr marL="285750" indent="-285750">
              <a:buFont typeface="Wingdings" panose="05000000000000000000" pitchFamily="2" charset="2"/>
              <a:buChar char="Ø"/>
            </a:pPr>
            <a:r>
              <a:rPr lang="de-DE" dirty="0"/>
              <a:t>Einhalten von Regeln des Beamtenrechts</a:t>
            </a:r>
          </a:p>
        </p:txBody>
      </p:sp>
      <p:sp>
        <p:nvSpPr>
          <p:cNvPr id="9" name="Textfeld 8">
            <a:extLst>
              <a:ext uri="{FF2B5EF4-FFF2-40B4-BE49-F238E27FC236}">
                <a16:creationId xmlns:a16="http://schemas.microsoft.com/office/drawing/2014/main" id="{80A74BEF-6CAE-37FA-A8FA-829A5159E2B5}"/>
              </a:ext>
            </a:extLst>
          </p:cNvPr>
          <p:cNvSpPr txBox="1"/>
          <p:nvPr/>
        </p:nvSpPr>
        <p:spPr>
          <a:xfrm>
            <a:off x="4251960" y="3854049"/>
            <a:ext cx="4892040" cy="369332"/>
          </a:xfrm>
          <a:prstGeom prst="rect">
            <a:avLst/>
          </a:prstGeom>
          <a:noFill/>
        </p:spPr>
        <p:txBody>
          <a:bodyPr wrap="square" rtlCol="0">
            <a:spAutoFit/>
          </a:bodyPr>
          <a:lstStyle/>
          <a:p>
            <a:pPr marL="285750" indent="-285750">
              <a:buFont typeface="Wingdings" panose="05000000000000000000" pitchFamily="2" charset="2"/>
              <a:buChar char="Ø"/>
            </a:pPr>
            <a:r>
              <a:rPr lang="de-DE" dirty="0"/>
              <a:t>Konzept gegen mögliche </a:t>
            </a:r>
            <a:r>
              <a:rPr lang="de-DE" dirty="0" err="1"/>
              <a:t>Shistorms</a:t>
            </a:r>
            <a:endParaRPr lang="de-DE" dirty="0"/>
          </a:p>
        </p:txBody>
      </p:sp>
      <p:sp>
        <p:nvSpPr>
          <p:cNvPr id="12" name="Textfeld 11">
            <a:extLst>
              <a:ext uri="{FF2B5EF4-FFF2-40B4-BE49-F238E27FC236}">
                <a16:creationId xmlns:a16="http://schemas.microsoft.com/office/drawing/2014/main" id="{A797B52D-5A23-ECBE-8198-8A1AD6F46633}"/>
              </a:ext>
            </a:extLst>
          </p:cNvPr>
          <p:cNvSpPr txBox="1"/>
          <p:nvPr/>
        </p:nvSpPr>
        <p:spPr>
          <a:xfrm>
            <a:off x="4251960" y="1143408"/>
            <a:ext cx="4892040" cy="369332"/>
          </a:xfrm>
          <a:prstGeom prst="rect">
            <a:avLst/>
          </a:prstGeom>
          <a:noFill/>
        </p:spPr>
        <p:txBody>
          <a:bodyPr wrap="square" rtlCol="0">
            <a:spAutoFit/>
          </a:bodyPr>
          <a:lstStyle/>
          <a:p>
            <a:pPr marL="285750" indent="-285750">
              <a:buFont typeface="Wingdings" panose="05000000000000000000" pitchFamily="2" charset="2"/>
              <a:buChar char="Ø"/>
            </a:pPr>
            <a:r>
              <a:rPr lang="de-DE" dirty="0"/>
              <a:t>einfache, zielgruppenadäquate Sprache</a:t>
            </a:r>
          </a:p>
        </p:txBody>
      </p:sp>
      <p:sp>
        <p:nvSpPr>
          <p:cNvPr id="13" name="Textfeld 12">
            <a:extLst>
              <a:ext uri="{FF2B5EF4-FFF2-40B4-BE49-F238E27FC236}">
                <a16:creationId xmlns:a16="http://schemas.microsoft.com/office/drawing/2014/main" id="{568DC248-3000-5FC0-E2CE-A528337F9B06}"/>
              </a:ext>
            </a:extLst>
          </p:cNvPr>
          <p:cNvSpPr txBox="1"/>
          <p:nvPr/>
        </p:nvSpPr>
        <p:spPr>
          <a:xfrm>
            <a:off x="4251960" y="4769490"/>
            <a:ext cx="4892040" cy="646331"/>
          </a:xfrm>
          <a:prstGeom prst="rect">
            <a:avLst/>
          </a:prstGeom>
          <a:noFill/>
        </p:spPr>
        <p:txBody>
          <a:bodyPr wrap="square" rtlCol="0">
            <a:spAutoFit/>
          </a:bodyPr>
          <a:lstStyle/>
          <a:p>
            <a:pPr marL="285750" indent="-285750">
              <a:buFont typeface="Wingdings" panose="05000000000000000000" pitchFamily="2" charset="2"/>
              <a:buChar char="Ø"/>
            </a:pPr>
            <a:r>
              <a:rPr lang="de-DE" dirty="0"/>
              <a:t>Erstellen einer Liste mit Blockierungen und Gründen</a:t>
            </a:r>
          </a:p>
        </p:txBody>
      </p:sp>
      <p:sp>
        <p:nvSpPr>
          <p:cNvPr id="15" name="Textfeld 14">
            <a:extLst>
              <a:ext uri="{FF2B5EF4-FFF2-40B4-BE49-F238E27FC236}">
                <a16:creationId xmlns:a16="http://schemas.microsoft.com/office/drawing/2014/main" id="{26179D61-8B8F-4AAC-753B-31CAEC865439}"/>
              </a:ext>
            </a:extLst>
          </p:cNvPr>
          <p:cNvSpPr txBox="1"/>
          <p:nvPr/>
        </p:nvSpPr>
        <p:spPr>
          <a:xfrm>
            <a:off x="4358640" y="5777264"/>
            <a:ext cx="4892040" cy="369332"/>
          </a:xfrm>
          <a:prstGeom prst="rect">
            <a:avLst/>
          </a:prstGeom>
          <a:noFill/>
        </p:spPr>
        <p:txBody>
          <a:bodyPr wrap="square" rtlCol="0">
            <a:spAutoFit/>
          </a:bodyPr>
          <a:lstStyle/>
          <a:p>
            <a:pPr marL="285750" indent="-285750">
              <a:buFont typeface="Wingdings" panose="05000000000000000000" pitchFamily="2" charset="2"/>
              <a:buChar char="Ø"/>
            </a:pPr>
            <a:r>
              <a:rPr lang="de-DE" dirty="0"/>
              <a:t>Recherche bzgl. „historischer Belastungen“</a:t>
            </a:r>
          </a:p>
        </p:txBody>
      </p:sp>
    </p:spTree>
    <p:extLst>
      <p:ext uri="{BB962C8B-B14F-4D97-AF65-F5344CB8AC3E}">
        <p14:creationId xmlns:p14="http://schemas.microsoft.com/office/powerpoint/2010/main" val="1568069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3"/>
          </p:nvPr>
        </p:nvSpPr>
        <p:spPr/>
        <p:txBody>
          <a:bodyPr/>
          <a:lstStyle/>
          <a:p>
            <a:r>
              <a:rPr lang="de-DE" dirty="0"/>
              <a:t>3. Mannheimer Forum für Personalmanagement</a:t>
            </a:r>
          </a:p>
        </p:txBody>
      </p:sp>
      <p:sp>
        <p:nvSpPr>
          <p:cNvPr id="3" name="Foliennummernplatzhalter 2"/>
          <p:cNvSpPr>
            <a:spLocks noGrp="1"/>
          </p:cNvSpPr>
          <p:nvPr>
            <p:ph type="sldNum" sz="quarter" idx="4"/>
          </p:nvPr>
        </p:nvSpPr>
        <p:spPr/>
        <p:txBody>
          <a:bodyPr/>
          <a:lstStyle/>
          <a:p>
            <a:fld id="{1226628B-C3E6-4BDC-88C5-9FCFD14DF98B}" type="slidenum">
              <a:rPr lang="de-DE" smtClean="0"/>
              <a:pPr/>
              <a:t>13</a:t>
            </a:fld>
            <a:endParaRPr lang="de-DE" dirty="0"/>
          </a:p>
        </p:txBody>
      </p:sp>
      <p:sp>
        <p:nvSpPr>
          <p:cNvPr id="14" name="Textplatzhalter 13"/>
          <p:cNvSpPr>
            <a:spLocks noGrp="1"/>
          </p:cNvSpPr>
          <p:nvPr>
            <p:ph type="body" sz="quarter" idx="18"/>
          </p:nvPr>
        </p:nvSpPr>
        <p:spPr/>
        <p:txBody>
          <a:bodyPr/>
          <a:lstStyle/>
          <a:p>
            <a:r>
              <a:rPr lang="de-DE" dirty="0"/>
              <a:t>Der öffentliche Dienst und </a:t>
            </a:r>
            <a:r>
              <a:rPr lang="de-DE" dirty="0" err="1"/>
              <a:t>Social</a:t>
            </a:r>
            <a:r>
              <a:rPr lang="de-DE" dirty="0"/>
              <a:t> Media</a:t>
            </a:r>
          </a:p>
        </p:txBody>
      </p:sp>
      <p:sp>
        <p:nvSpPr>
          <p:cNvPr id="4" name="Rechteck: abgerundete Ecken 3">
            <a:extLst>
              <a:ext uri="{FF2B5EF4-FFF2-40B4-BE49-F238E27FC236}">
                <a16:creationId xmlns:a16="http://schemas.microsoft.com/office/drawing/2014/main" id="{3C9EE199-5F8B-37C8-10AC-F6C4B2E2E82A}"/>
              </a:ext>
            </a:extLst>
          </p:cNvPr>
          <p:cNvSpPr/>
          <p:nvPr/>
        </p:nvSpPr>
        <p:spPr>
          <a:xfrm>
            <a:off x="0" y="2535749"/>
            <a:ext cx="2743200" cy="1334278"/>
          </a:xfrm>
          <a:prstGeom prst="roundRect">
            <a:avLst/>
          </a:prstGeom>
          <a:solidFill>
            <a:schemeClr val="accent6">
              <a:lumMod val="20000"/>
              <a:lumOff val="80000"/>
            </a:schemeClr>
          </a:solidFill>
          <a:ln w="38100">
            <a:solidFill>
              <a:schemeClr val="tx1"/>
            </a:solid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Social Media und der Dienstherr</a:t>
            </a:r>
          </a:p>
        </p:txBody>
      </p:sp>
      <p:pic>
        <p:nvPicPr>
          <p:cNvPr id="11" name="Grafik 10">
            <a:extLst>
              <a:ext uri="{FF2B5EF4-FFF2-40B4-BE49-F238E27FC236}">
                <a16:creationId xmlns:a16="http://schemas.microsoft.com/office/drawing/2014/main" id="{81185A12-D344-AB68-65D1-042B65B1BBC4}"/>
              </a:ext>
            </a:extLst>
          </p:cNvPr>
          <p:cNvPicPr>
            <a:picLocks noChangeAspect="1"/>
          </p:cNvPicPr>
          <p:nvPr/>
        </p:nvPicPr>
        <p:blipFill>
          <a:blip r:embed="rId3"/>
          <a:stretch>
            <a:fillRect/>
          </a:stretch>
        </p:blipFill>
        <p:spPr>
          <a:xfrm>
            <a:off x="4350780" y="1143000"/>
            <a:ext cx="2270599" cy="4922520"/>
          </a:xfrm>
          <a:prstGeom prst="rect">
            <a:avLst/>
          </a:prstGeom>
        </p:spPr>
      </p:pic>
    </p:spTree>
    <p:extLst>
      <p:ext uri="{BB962C8B-B14F-4D97-AF65-F5344CB8AC3E}">
        <p14:creationId xmlns:p14="http://schemas.microsoft.com/office/powerpoint/2010/main" val="2228031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5"/>
          </p:nvPr>
        </p:nvSpPr>
        <p:spPr/>
        <p:txBody>
          <a:bodyPr/>
          <a:lstStyle/>
          <a:p>
            <a:r>
              <a:rPr lang="de-DE" dirty="0"/>
              <a:t>3. Mannheimer Forum für Personalmanagement</a:t>
            </a:r>
          </a:p>
        </p:txBody>
      </p:sp>
      <p:sp>
        <p:nvSpPr>
          <p:cNvPr id="5" name="Foliennummernplatzhalter 4"/>
          <p:cNvSpPr>
            <a:spLocks noGrp="1"/>
          </p:cNvSpPr>
          <p:nvPr>
            <p:ph type="sldNum" sz="quarter" idx="16"/>
          </p:nvPr>
        </p:nvSpPr>
        <p:spPr/>
        <p:txBody>
          <a:bodyPr/>
          <a:lstStyle/>
          <a:p>
            <a:fld id="{1226628B-C3E6-4BDC-88C5-9FCFD14DF98B}" type="slidenum">
              <a:rPr lang="de-DE" smtClean="0"/>
              <a:pPr/>
              <a:t>2</a:t>
            </a:fld>
            <a:endParaRPr lang="de-DE" dirty="0"/>
          </a:p>
        </p:txBody>
      </p:sp>
      <p:sp>
        <p:nvSpPr>
          <p:cNvPr id="14" name="Textplatzhalter 13"/>
          <p:cNvSpPr>
            <a:spLocks noGrp="1"/>
          </p:cNvSpPr>
          <p:nvPr>
            <p:ph type="body" sz="quarter" idx="18"/>
          </p:nvPr>
        </p:nvSpPr>
        <p:spPr/>
        <p:txBody>
          <a:bodyPr/>
          <a:lstStyle/>
          <a:p>
            <a:r>
              <a:rPr lang="de-DE" dirty="0"/>
              <a:t>Der öffentliche Dienst und Social Media</a:t>
            </a:r>
          </a:p>
        </p:txBody>
      </p:sp>
      <p:sp>
        <p:nvSpPr>
          <p:cNvPr id="3" name="Rechteck: abgerundete Ecken 2">
            <a:extLst>
              <a:ext uri="{FF2B5EF4-FFF2-40B4-BE49-F238E27FC236}">
                <a16:creationId xmlns:a16="http://schemas.microsoft.com/office/drawing/2014/main" id="{15FA035D-F405-452E-AF9B-12379DD19ECA}"/>
              </a:ext>
            </a:extLst>
          </p:cNvPr>
          <p:cNvSpPr/>
          <p:nvPr/>
        </p:nvSpPr>
        <p:spPr>
          <a:xfrm>
            <a:off x="4865603" y="2181808"/>
            <a:ext cx="2743200" cy="1334278"/>
          </a:xfrm>
          <a:prstGeom prst="roundRect">
            <a:avLst/>
          </a:prstGeom>
          <a:solidFill>
            <a:schemeClr val="accent6">
              <a:lumMod val="20000"/>
              <a:lumOff val="80000"/>
            </a:schemeClr>
          </a:solidFill>
          <a:ln w="38100">
            <a:solidFill>
              <a:schemeClr val="tx1"/>
            </a:solid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Social Media und Verhalten der Beschäftigten</a:t>
            </a:r>
          </a:p>
        </p:txBody>
      </p:sp>
      <p:sp>
        <p:nvSpPr>
          <p:cNvPr id="2" name="Rechteck: abgerundete Ecken 1">
            <a:extLst>
              <a:ext uri="{FF2B5EF4-FFF2-40B4-BE49-F238E27FC236}">
                <a16:creationId xmlns:a16="http://schemas.microsoft.com/office/drawing/2014/main" id="{F0AB185B-B732-F446-CF84-523CBBF94B53}"/>
              </a:ext>
            </a:extLst>
          </p:cNvPr>
          <p:cNvSpPr/>
          <p:nvPr/>
        </p:nvSpPr>
        <p:spPr>
          <a:xfrm>
            <a:off x="2431246" y="4441261"/>
            <a:ext cx="2743200" cy="1334278"/>
          </a:xfrm>
          <a:prstGeom prst="roundRect">
            <a:avLst/>
          </a:prstGeom>
          <a:solidFill>
            <a:schemeClr val="accent6">
              <a:lumMod val="20000"/>
              <a:lumOff val="80000"/>
            </a:schemeClr>
          </a:solidFill>
          <a:ln w="38100">
            <a:solidFill>
              <a:schemeClr val="tx1"/>
            </a:solid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Social Media und der Dienstherr</a:t>
            </a:r>
          </a:p>
        </p:txBody>
      </p:sp>
      <p:sp>
        <p:nvSpPr>
          <p:cNvPr id="6" name="Rechteck: abgerundete Ecken 5">
            <a:extLst>
              <a:ext uri="{FF2B5EF4-FFF2-40B4-BE49-F238E27FC236}">
                <a16:creationId xmlns:a16="http://schemas.microsoft.com/office/drawing/2014/main" id="{6F7EB808-F624-9ADB-7460-D53B4779A8C7}"/>
              </a:ext>
            </a:extLst>
          </p:cNvPr>
          <p:cNvSpPr/>
          <p:nvPr/>
        </p:nvSpPr>
        <p:spPr>
          <a:xfrm>
            <a:off x="964163" y="1514669"/>
            <a:ext cx="2743200" cy="1334278"/>
          </a:xfrm>
          <a:prstGeom prst="roundRect">
            <a:avLst/>
          </a:prstGeom>
          <a:solidFill>
            <a:schemeClr val="accent6">
              <a:lumMod val="20000"/>
              <a:lumOff val="80000"/>
            </a:schemeClr>
          </a:solidFill>
          <a:ln w="38100">
            <a:solidFill>
              <a:schemeClr val="tx1"/>
            </a:solid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Social Media und deren Nutzergruppe</a:t>
            </a:r>
          </a:p>
        </p:txBody>
      </p:sp>
    </p:spTree>
    <p:extLst>
      <p:ext uri="{BB962C8B-B14F-4D97-AF65-F5344CB8AC3E}">
        <p14:creationId xmlns:p14="http://schemas.microsoft.com/office/powerpoint/2010/main" val="753174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Inhaltsplatzhalter 12"/>
          <p:cNvSpPr>
            <a:spLocks noGrp="1"/>
          </p:cNvSpPr>
          <p:nvPr>
            <p:ph sz="quarter" idx="13"/>
          </p:nvPr>
        </p:nvSpPr>
        <p:spPr>
          <a:xfrm>
            <a:off x="3139440" y="1128538"/>
            <a:ext cx="6004560" cy="1553702"/>
          </a:xfrm>
        </p:spPr>
        <p:txBody>
          <a:bodyPr/>
          <a:lstStyle/>
          <a:p>
            <a:r>
              <a:rPr lang="de-DE" sz="2000" b="1" dirty="0"/>
              <a:t>Digitale Plattformen, die es ermöglichen, sich im Internet zu vernetzen, sich also untereinander auszutauschen, und mediale Inhalte, einzeln, in einer geschlossenen oder in einer offenen Gesellschaft zu erstellen, zu diskutieren und weiterzugeben</a:t>
            </a:r>
          </a:p>
        </p:txBody>
      </p:sp>
      <p:sp>
        <p:nvSpPr>
          <p:cNvPr id="2" name="Fußzeilenplatzhalter 1"/>
          <p:cNvSpPr>
            <a:spLocks noGrp="1"/>
          </p:cNvSpPr>
          <p:nvPr>
            <p:ph type="ftr" sz="quarter" idx="3"/>
          </p:nvPr>
        </p:nvSpPr>
        <p:spPr/>
        <p:txBody>
          <a:bodyPr/>
          <a:lstStyle/>
          <a:p>
            <a:r>
              <a:rPr lang="de-DE" dirty="0"/>
              <a:t>3. Mannheimer Forum für Personalmanagement</a:t>
            </a:r>
          </a:p>
        </p:txBody>
      </p:sp>
      <p:sp>
        <p:nvSpPr>
          <p:cNvPr id="3" name="Foliennummernplatzhalter 2"/>
          <p:cNvSpPr>
            <a:spLocks noGrp="1"/>
          </p:cNvSpPr>
          <p:nvPr>
            <p:ph type="sldNum" sz="quarter" idx="4"/>
          </p:nvPr>
        </p:nvSpPr>
        <p:spPr/>
        <p:txBody>
          <a:bodyPr/>
          <a:lstStyle/>
          <a:p>
            <a:fld id="{1226628B-C3E6-4BDC-88C5-9FCFD14DF98B}" type="slidenum">
              <a:rPr lang="de-DE" smtClean="0"/>
              <a:pPr/>
              <a:t>3</a:t>
            </a:fld>
            <a:endParaRPr lang="de-DE" dirty="0"/>
          </a:p>
        </p:txBody>
      </p:sp>
      <p:sp>
        <p:nvSpPr>
          <p:cNvPr id="14" name="Textplatzhalter 13"/>
          <p:cNvSpPr>
            <a:spLocks noGrp="1"/>
          </p:cNvSpPr>
          <p:nvPr>
            <p:ph type="body" sz="quarter" idx="18"/>
          </p:nvPr>
        </p:nvSpPr>
        <p:spPr/>
        <p:txBody>
          <a:bodyPr/>
          <a:lstStyle/>
          <a:p>
            <a:r>
              <a:rPr lang="de-DE" dirty="0"/>
              <a:t>Der öffentliche Dienst und </a:t>
            </a:r>
            <a:r>
              <a:rPr lang="de-DE" dirty="0" err="1"/>
              <a:t>Social</a:t>
            </a:r>
            <a:r>
              <a:rPr lang="de-DE" dirty="0"/>
              <a:t> Media</a:t>
            </a:r>
          </a:p>
        </p:txBody>
      </p:sp>
      <p:sp>
        <p:nvSpPr>
          <p:cNvPr id="4" name="Rechteck: abgerundete Ecken 3">
            <a:extLst>
              <a:ext uri="{FF2B5EF4-FFF2-40B4-BE49-F238E27FC236}">
                <a16:creationId xmlns:a16="http://schemas.microsoft.com/office/drawing/2014/main" id="{3C9EE199-5F8B-37C8-10AC-F6C4B2E2E82A}"/>
              </a:ext>
            </a:extLst>
          </p:cNvPr>
          <p:cNvSpPr/>
          <p:nvPr/>
        </p:nvSpPr>
        <p:spPr>
          <a:xfrm>
            <a:off x="0" y="2535749"/>
            <a:ext cx="2743200" cy="1334278"/>
          </a:xfrm>
          <a:prstGeom prst="roundRect">
            <a:avLst/>
          </a:prstGeom>
          <a:solidFill>
            <a:schemeClr val="accent6">
              <a:lumMod val="20000"/>
              <a:lumOff val="80000"/>
            </a:schemeClr>
          </a:solidFill>
          <a:ln w="38100">
            <a:solidFill>
              <a:schemeClr val="tx1"/>
            </a:solid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Social Media und deren Nutzergruppe</a:t>
            </a:r>
          </a:p>
        </p:txBody>
      </p:sp>
      <p:sp>
        <p:nvSpPr>
          <p:cNvPr id="5" name="Textfeld 4">
            <a:extLst>
              <a:ext uri="{FF2B5EF4-FFF2-40B4-BE49-F238E27FC236}">
                <a16:creationId xmlns:a16="http://schemas.microsoft.com/office/drawing/2014/main" id="{58D42F69-B86C-A1DC-2904-C114CCC37C68}"/>
              </a:ext>
            </a:extLst>
          </p:cNvPr>
          <p:cNvSpPr txBox="1"/>
          <p:nvPr/>
        </p:nvSpPr>
        <p:spPr>
          <a:xfrm>
            <a:off x="3246120" y="2910840"/>
            <a:ext cx="5684520" cy="369332"/>
          </a:xfrm>
          <a:prstGeom prst="rect">
            <a:avLst/>
          </a:prstGeom>
          <a:noFill/>
        </p:spPr>
        <p:txBody>
          <a:bodyPr wrap="square" rtlCol="0">
            <a:spAutoFit/>
          </a:bodyPr>
          <a:lstStyle/>
          <a:p>
            <a:r>
              <a:rPr lang="de-DE" b="1" dirty="0"/>
              <a:t>Weltweit 5,04 Milliarden Nutzende</a:t>
            </a:r>
          </a:p>
        </p:txBody>
      </p:sp>
      <p:sp>
        <p:nvSpPr>
          <p:cNvPr id="6" name="Textfeld 5">
            <a:extLst>
              <a:ext uri="{FF2B5EF4-FFF2-40B4-BE49-F238E27FC236}">
                <a16:creationId xmlns:a16="http://schemas.microsoft.com/office/drawing/2014/main" id="{2181F13C-077E-ED45-74C8-0999D7EFA6DF}"/>
              </a:ext>
            </a:extLst>
          </p:cNvPr>
          <p:cNvSpPr txBox="1"/>
          <p:nvPr/>
        </p:nvSpPr>
        <p:spPr>
          <a:xfrm>
            <a:off x="3246120" y="3870027"/>
            <a:ext cx="5684520" cy="369332"/>
          </a:xfrm>
          <a:prstGeom prst="rect">
            <a:avLst/>
          </a:prstGeom>
          <a:noFill/>
        </p:spPr>
        <p:txBody>
          <a:bodyPr wrap="square" rtlCol="0">
            <a:spAutoFit/>
          </a:bodyPr>
          <a:lstStyle/>
          <a:p>
            <a:r>
              <a:rPr lang="de-DE" b="1" dirty="0"/>
              <a:t>In Deutschland knapp 71 Millionen regelmäßig Nutzende</a:t>
            </a:r>
          </a:p>
        </p:txBody>
      </p:sp>
    </p:spTree>
    <p:extLst>
      <p:ext uri="{BB962C8B-B14F-4D97-AF65-F5344CB8AC3E}">
        <p14:creationId xmlns:p14="http://schemas.microsoft.com/office/powerpoint/2010/main" val="1771626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a:extLst>
              <a:ext uri="{FF2B5EF4-FFF2-40B4-BE49-F238E27FC236}">
                <a16:creationId xmlns:a16="http://schemas.microsoft.com/office/drawing/2014/main" id="{63D20D76-E26B-9BC7-DAE9-DDDD68EB1149}"/>
              </a:ext>
            </a:extLst>
          </p:cNvPr>
          <p:cNvPicPr>
            <a:picLocks noGrp="1" noChangeAspect="1"/>
          </p:cNvPicPr>
          <p:nvPr>
            <p:ph sz="quarter" idx="13"/>
          </p:nvPr>
        </p:nvPicPr>
        <p:blipFill>
          <a:blip r:embed="rId3"/>
          <a:stretch>
            <a:fillRect/>
          </a:stretch>
        </p:blipFill>
        <p:spPr>
          <a:xfrm>
            <a:off x="6692274" y="2449619"/>
            <a:ext cx="753269" cy="753269"/>
          </a:xfrm>
          <a:prstGeom prst="rect">
            <a:avLst/>
          </a:prstGeom>
        </p:spPr>
      </p:pic>
      <p:sp>
        <p:nvSpPr>
          <p:cNvPr id="2" name="Fußzeilenplatzhalter 1"/>
          <p:cNvSpPr>
            <a:spLocks noGrp="1"/>
          </p:cNvSpPr>
          <p:nvPr>
            <p:ph type="ftr" sz="quarter" idx="3"/>
          </p:nvPr>
        </p:nvSpPr>
        <p:spPr/>
        <p:txBody>
          <a:bodyPr/>
          <a:lstStyle/>
          <a:p>
            <a:r>
              <a:rPr lang="de-DE" dirty="0"/>
              <a:t>3. Mannheimer Forum für Personalmanagement</a:t>
            </a:r>
          </a:p>
        </p:txBody>
      </p:sp>
      <p:sp>
        <p:nvSpPr>
          <p:cNvPr id="3" name="Foliennummernplatzhalter 2"/>
          <p:cNvSpPr>
            <a:spLocks noGrp="1"/>
          </p:cNvSpPr>
          <p:nvPr>
            <p:ph type="sldNum" sz="quarter" idx="4"/>
          </p:nvPr>
        </p:nvSpPr>
        <p:spPr/>
        <p:txBody>
          <a:bodyPr/>
          <a:lstStyle/>
          <a:p>
            <a:fld id="{1226628B-C3E6-4BDC-88C5-9FCFD14DF98B}" type="slidenum">
              <a:rPr lang="de-DE" smtClean="0"/>
              <a:pPr/>
              <a:t>4</a:t>
            </a:fld>
            <a:endParaRPr lang="de-DE" dirty="0"/>
          </a:p>
        </p:txBody>
      </p:sp>
      <p:sp>
        <p:nvSpPr>
          <p:cNvPr id="14" name="Textplatzhalter 13"/>
          <p:cNvSpPr>
            <a:spLocks noGrp="1"/>
          </p:cNvSpPr>
          <p:nvPr>
            <p:ph type="body" sz="quarter" idx="18"/>
          </p:nvPr>
        </p:nvSpPr>
        <p:spPr/>
        <p:txBody>
          <a:bodyPr/>
          <a:lstStyle/>
          <a:p>
            <a:r>
              <a:rPr lang="de-DE" dirty="0"/>
              <a:t>Der öffentliche Dienst und </a:t>
            </a:r>
            <a:r>
              <a:rPr lang="de-DE" dirty="0" err="1"/>
              <a:t>Social</a:t>
            </a:r>
            <a:r>
              <a:rPr lang="de-DE" dirty="0"/>
              <a:t> Media</a:t>
            </a:r>
          </a:p>
        </p:txBody>
      </p:sp>
      <p:sp>
        <p:nvSpPr>
          <p:cNvPr id="4" name="Rechteck: abgerundete Ecken 3">
            <a:extLst>
              <a:ext uri="{FF2B5EF4-FFF2-40B4-BE49-F238E27FC236}">
                <a16:creationId xmlns:a16="http://schemas.microsoft.com/office/drawing/2014/main" id="{3C9EE199-5F8B-37C8-10AC-F6C4B2E2E82A}"/>
              </a:ext>
            </a:extLst>
          </p:cNvPr>
          <p:cNvSpPr/>
          <p:nvPr/>
        </p:nvSpPr>
        <p:spPr>
          <a:xfrm>
            <a:off x="0" y="2535749"/>
            <a:ext cx="2743200" cy="1334278"/>
          </a:xfrm>
          <a:prstGeom prst="roundRect">
            <a:avLst/>
          </a:prstGeom>
          <a:solidFill>
            <a:schemeClr val="accent6">
              <a:lumMod val="20000"/>
              <a:lumOff val="80000"/>
            </a:schemeClr>
          </a:solidFill>
          <a:ln w="38100">
            <a:solidFill>
              <a:schemeClr val="tx1"/>
            </a:solid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Social Media und deren Nutzergruppe</a:t>
            </a:r>
          </a:p>
        </p:txBody>
      </p:sp>
      <p:pic>
        <p:nvPicPr>
          <p:cNvPr id="6" name="Grafik 5">
            <a:extLst>
              <a:ext uri="{FF2B5EF4-FFF2-40B4-BE49-F238E27FC236}">
                <a16:creationId xmlns:a16="http://schemas.microsoft.com/office/drawing/2014/main" id="{32AB9254-41BE-96BF-4460-D3642002E37C}"/>
              </a:ext>
            </a:extLst>
          </p:cNvPr>
          <p:cNvPicPr>
            <a:picLocks noChangeAspect="1"/>
          </p:cNvPicPr>
          <p:nvPr/>
        </p:nvPicPr>
        <p:blipFill>
          <a:blip r:embed="rId4"/>
          <a:stretch>
            <a:fillRect/>
          </a:stretch>
        </p:blipFill>
        <p:spPr>
          <a:xfrm>
            <a:off x="4099560" y="1640312"/>
            <a:ext cx="1718310" cy="383756"/>
          </a:xfrm>
          <a:prstGeom prst="rect">
            <a:avLst/>
          </a:prstGeom>
        </p:spPr>
      </p:pic>
      <p:pic>
        <p:nvPicPr>
          <p:cNvPr id="7" name="Grafik 6">
            <a:extLst>
              <a:ext uri="{FF2B5EF4-FFF2-40B4-BE49-F238E27FC236}">
                <a16:creationId xmlns:a16="http://schemas.microsoft.com/office/drawing/2014/main" id="{0E2E5696-0F57-769F-AAD1-6ADE8DEF4446}"/>
              </a:ext>
            </a:extLst>
          </p:cNvPr>
          <p:cNvPicPr>
            <a:picLocks noChangeAspect="1"/>
          </p:cNvPicPr>
          <p:nvPr/>
        </p:nvPicPr>
        <p:blipFill>
          <a:blip r:embed="rId5"/>
          <a:stretch>
            <a:fillRect/>
          </a:stretch>
        </p:blipFill>
        <p:spPr>
          <a:xfrm>
            <a:off x="4090035" y="2630482"/>
            <a:ext cx="745899" cy="745899"/>
          </a:xfrm>
          <a:prstGeom prst="rect">
            <a:avLst/>
          </a:prstGeom>
        </p:spPr>
      </p:pic>
      <p:pic>
        <p:nvPicPr>
          <p:cNvPr id="8" name="Grafik 7">
            <a:extLst>
              <a:ext uri="{FF2B5EF4-FFF2-40B4-BE49-F238E27FC236}">
                <a16:creationId xmlns:a16="http://schemas.microsoft.com/office/drawing/2014/main" id="{7DC139DA-E70A-8929-FE54-A65FB86810C7}"/>
              </a:ext>
            </a:extLst>
          </p:cNvPr>
          <p:cNvPicPr>
            <a:picLocks noChangeAspect="1"/>
          </p:cNvPicPr>
          <p:nvPr/>
        </p:nvPicPr>
        <p:blipFill>
          <a:blip r:embed="rId6"/>
          <a:stretch>
            <a:fillRect/>
          </a:stretch>
        </p:blipFill>
        <p:spPr>
          <a:xfrm>
            <a:off x="6288519" y="4782579"/>
            <a:ext cx="2107086" cy="702362"/>
          </a:xfrm>
          <a:prstGeom prst="rect">
            <a:avLst/>
          </a:prstGeom>
        </p:spPr>
      </p:pic>
      <p:pic>
        <p:nvPicPr>
          <p:cNvPr id="9" name="Grafik 8">
            <a:extLst>
              <a:ext uri="{FF2B5EF4-FFF2-40B4-BE49-F238E27FC236}">
                <a16:creationId xmlns:a16="http://schemas.microsoft.com/office/drawing/2014/main" id="{CD49499D-4AF5-76B9-3347-15BCEE0D7F17}"/>
              </a:ext>
            </a:extLst>
          </p:cNvPr>
          <p:cNvPicPr>
            <a:picLocks noChangeAspect="1"/>
          </p:cNvPicPr>
          <p:nvPr/>
        </p:nvPicPr>
        <p:blipFill>
          <a:blip r:embed="rId7"/>
          <a:stretch>
            <a:fillRect/>
          </a:stretch>
        </p:blipFill>
        <p:spPr>
          <a:xfrm>
            <a:off x="7396100" y="1329939"/>
            <a:ext cx="999505" cy="1004502"/>
          </a:xfrm>
          <a:prstGeom prst="rect">
            <a:avLst/>
          </a:prstGeom>
        </p:spPr>
      </p:pic>
      <p:pic>
        <p:nvPicPr>
          <p:cNvPr id="10" name="Grafik 9">
            <a:extLst>
              <a:ext uri="{FF2B5EF4-FFF2-40B4-BE49-F238E27FC236}">
                <a16:creationId xmlns:a16="http://schemas.microsoft.com/office/drawing/2014/main" id="{F03C9958-32DF-4A1B-8652-F0F1A412682F}"/>
              </a:ext>
            </a:extLst>
          </p:cNvPr>
          <p:cNvPicPr>
            <a:picLocks noChangeAspect="1"/>
          </p:cNvPicPr>
          <p:nvPr/>
        </p:nvPicPr>
        <p:blipFill>
          <a:blip r:embed="rId8"/>
          <a:stretch>
            <a:fillRect/>
          </a:stretch>
        </p:blipFill>
        <p:spPr>
          <a:xfrm>
            <a:off x="4533105" y="4728696"/>
            <a:ext cx="714375" cy="714375"/>
          </a:xfrm>
          <a:prstGeom prst="rect">
            <a:avLst/>
          </a:prstGeom>
        </p:spPr>
      </p:pic>
      <p:pic>
        <p:nvPicPr>
          <p:cNvPr id="11" name="Grafik 10">
            <a:extLst>
              <a:ext uri="{FF2B5EF4-FFF2-40B4-BE49-F238E27FC236}">
                <a16:creationId xmlns:a16="http://schemas.microsoft.com/office/drawing/2014/main" id="{2A96FAF3-9417-0889-F6A6-89698EE10C6F}"/>
              </a:ext>
            </a:extLst>
          </p:cNvPr>
          <p:cNvPicPr>
            <a:picLocks noChangeAspect="1"/>
          </p:cNvPicPr>
          <p:nvPr/>
        </p:nvPicPr>
        <p:blipFill>
          <a:blip r:embed="rId9"/>
          <a:stretch>
            <a:fillRect/>
          </a:stretch>
        </p:blipFill>
        <p:spPr>
          <a:xfrm>
            <a:off x="6400802" y="3613993"/>
            <a:ext cx="1861185" cy="424350"/>
          </a:xfrm>
          <a:prstGeom prst="rect">
            <a:avLst/>
          </a:prstGeom>
        </p:spPr>
      </p:pic>
      <p:pic>
        <p:nvPicPr>
          <p:cNvPr id="12" name="Grafik 11">
            <a:extLst>
              <a:ext uri="{FF2B5EF4-FFF2-40B4-BE49-F238E27FC236}">
                <a16:creationId xmlns:a16="http://schemas.microsoft.com/office/drawing/2014/main" id="{8CEE093A-5361-12ED-4BFD-1448DA8D0182}"/>
              </a:ext>
            </a:extLst>
          </p:cNvPr>
          <p:cNvPicPr>
            <a:picLocks noChangeAspect="1"/>
          </p:cNvPicPr>
          <p:nvPr/>
        </p:nvPicPr>
        <p:blipFill>
          <a:blip r:embed="rId10"/>
          <a:stretch>
            <a:fillRect/>
          </a:stretch>
        </p:blipFill>
        <p:spPr>
          <a:xfrm>
            <a:off x="5247480" y="3429000"/>
            <a:ext cx="830555" cy="749598"/>
          </a:xfrm>
          <a:prstGeom prst="rect">
            <a:avLst/>
          </a:prstGeom>
        </p:spPr>
      </p:pic>
      <p:sp>
        <p:nvSpPr>
          <p:cNvPr id="13" name="Textfeld 12">
            <a:extLst>
              <a:ext uri="{FF2B5EF4-FFF2-40B4-BE49-F238E27FC236}">
                <a16:creationId xmlns:a16="http://schemas.microsoft.com/office/drawing/2014/main" id="{710C77CB-AE48-88B9-5EC3-B0FF36E53C42}"/>
              </a:ext>
            </a:extLst>
          </p:cNvPr>
          <p:cNvSpPr txBox="1"/>
          <p:nvPr/>
        </p:nvSpPr>
        <p:spPr>
          <a:xfrm>
            <a:off x="5247480" y="5686352"/>
            <a:ext cx="3014507" cy="369332"/>
          </a:xfrm>
          <a:prstGeom prst="rect">
            <a:avLst/>
          </a:prstGeom>
          <a:noFill/>
        </p:spPr>
        <p:txBody>
          <a:bodyPr wrap="square" rtlCol="0">
            <a:spAutoFit/>
          </a:bodyPr>
          <a:lstStyle/>
          <a:p>
            <a:r>
              <a:rPr lang="de-DE" i="1" dirty="0"/>
              <a:t>Quelle: Wikipedia</a:t>
            </a:r>
          </a:p>
        </p:txBody>
      </p:sp>
    </p:spTree>
    <p:extLst>
      <p:ext uri="{BB962C8B-B14F-4D97-AF65-F5344CB8AC3E}">
        <p14:creationId xmlns:p14="http://schemas.microsoft.com/office/powerpoint/2010/main" val="1046885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3"/>
          </p:nvPr>
        </p:nvSpPr>
        <p:spPr/>
        <p:txBody>
          <a:bodyPr/>
          <a:lstStyle/>
          <a:p>
            <a:r>
              <a:rPr lang="de-DE" dirty="0"/>
              <a:t>3. Mannheimer Forum für Personalmanagement</a:t>
            </a:r>
          </a:p>
        </p:txBody>
      </p:sp>
      <p:sp>
        <p:nvSpPr>
          <p:cNvPr id="3" name="Foliennummernplatzhalter 2"/>
          <p:cNvSpPr>
            <a:spLocks noGrp="1"/>
          </p:cNvSpPr>
          <p:nvPr>
            <p:ph type="sldNum" sz="quarter" idx="4"/>
          </p:nvPr>
        </p:nvSpPr>
        <p:spPr/>
        <p:txBody>
          <a:bodyPr/>
          <a:lstStyle/>
          <a:p>
            <a:fld id="{1226628B-C3E6-4BDC-88C5-9FCFD14DF98B}" type="slidenum">
              <a:rPr lang="de-DE" smtClean="0"/>
              <a:pPr/>
              <a:t>5</a:t>
            </a:fld>
            <a:endParaRPr lang="de-DE" dirty="0"/>
          </a:p>
        </p:txBody>
      </p:sp>
      <p:sp>
        <p:nvSpPr>
          <p:cNvPr id="14" name="Textplatzhalter 13"/>
          <p:cNvSpPr>
            <a:spLocks noGrp="1"/>
          </p:cNvSpPr>
          <p:nvPr>
            <p:ph type="body" sz="quarter" idx="18"/>
          </p:nvPr>
        </p:nvSpPr>
        <p:spPr/>
        <p:txBody>
          <a:bodyPr/>
          <a:lstStyle/>
          <a:p>
            <a:r>
              <a:rPr lang="de-DE" dirty="0"/>
              <a:t>Der öffentliche Dienst und </a:t>
            </a:r>
            <a:r>
              <a:rPr lang="de-DE" dirty="0" err="1"/>
              <a:t>Social</a:t>
            </a:r>
            <a:r>
              <a:rPr lang="de-DE" dirty="0"/>
              <a:t> Media</a:t>
            </a:r>
          </a:p>
        </p:txBody>
      </p:sp>
      <p:sp>
        <p:nvSpPr>
          <p:cNvPr id="4" name="Rechteck: abgerundete Ecken 3">
            <a:extLst>
              <a:ext uri="{FF2B5EF4-FFF2-40B4-BE49-F238E27FC236}">
                <a16:creationId xmlns:a16="http://schemas.microsoft.com/office/drawing/2014/main" id="{3C9EE199-5F8B-37C8-10AC-F6C4B2E2E82A}"/>
              </a:ext>
            </a:extLst>
          </p:cNvPr>
          <p:cNvSpPr/>
          <p:nvPr/>
        </p:nvSpPr>
        <p:spPr>
          <a:xfrm>
            <a:off x="0" y="2535749"/>
            <a:ext cx="2743200" cy="1334278"/>
          </a:xfrm>
          <a:prstGeom prst="roundRect">
            <a:avLst/>
          </a:prstGeom>
          <a:solidFill>
            <a:schemeClr val="accent6">
              <a:lumMod val="20000"/>
              <a:lumOff val="80000"/>
            </a:schemeClr>
          </a:solidFill>
          <a:ln w="38100">
            <a:solidFill>
              <a:schemeClr val="tx1"/>
            </a:solid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Social Media und Verhalten der Beschäftigten</a:t>
            </a:r>
          </a:p>
        </p:txBody>
      </p:sp>
      <p:sp>
        <p:nvSpPr>
          <p:cNvPr id="5" name="Rechteck 4">
            <a:extLst>
              <a:ext uri="{FF2B5EF4-FFF2-40B4-BE49-F238E27FC236}">
                <a16:creationId xmlns:a16="http://schemas.microsoft.com/office/drawing/2014/main" id="{D2FF14F4-2D04-74C4-5681-FD2F04209214}"/>
              </a:ext>
            </a:extLst>
          </p:cNvPr>
          <p:cNvSpPr/>
          <p:nvPr/>
        </p:nvSpPr>
        <p:spPr>
          <a:xfrm>
            <a:off x="4160520" y="1527422"/>
            <a:ext cx="2240280" cy="743228"/>
          </a:xfrm>
          <a:prstGeom prst="rect">
            <a:avLst/>
          </a:prstGeom>
          <a:solidFill>
            <a:schemeClr val="accent6">
              <a:lumMod val="40000"/>
              <a:lumOff val="60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Pflicht zur Verfassungstreue</a:t>
            </a:r>
          </a:p>
        </p:txBody>
      </p:sp>
      <p:sp>
        <p:nvSpPr>
          <p:cNvPr id="6" name="Rechteck 5">
            <a:extLst>
              <a:ext uri="{FF2B5EF4-FFF2-40B4-BE49-F238E27FC236}">
                <a16:creationId xmlns:a16="http://schemas.microsoft.com/office/drawing/2014/main" id="{BDB06675-8A09-0415-DAEF-21CD3ECF66B9}"/>
              </a:ext>
            </a:extLst>
          </p:cNvPr>
          <p:cNvSpPr/>
          <p:nvPr/>
        </p:nvSpPr>
        <p:spPr>
          <a:xfrm>
            <a:off x="5906540" y="2956449"/>
            <a:ext cx="2240280" cy="743228"/>
          </a:xfrm>
          <a:prstGeom prst="rect">
            <a:avLst/>
          </a:prstGeom>
          <a:solidFill>
            <a:schemeClr val="accent6">
              <a:lumMod val="40000"/>
              <a:lumOff val="60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Nebentätigkeit</a:t>
            </a:r>
          </a:p>
        </p:txBody>
      </p:sp>
      <p:sp>
        <p:nvSpPr>
          <p:cNvPr id="7" name="Rechteck 6">
            <a:extLst>
              <a:ext uri="{FF2B5EF4-FFF2-40B4-BE49-F238E27FC236}">
                <a16:creationId xmlns:a16="http://schemas.microsoft.com/office/drawing/2014/main" id="{29DB8922-F109-9BD0-EA79-85EC0604BA15}"/>
              </a:ext>
            </a:extLst>
          </p:cNvPr>
          <p:cNvSpPr/>
          <p:nvPr/>
        </p:nvSpPr>
        <p:spPr>
          <a:xfrm>
            <a:off x="3947160" y="4013862"/>
            <a:ext cx="2240280" cy="743228"/>
          </a:xfrm>
          <a:prstGeom prst="rect">
            <a:avLst/>
          </a:prstGeom>
          <a:solidFill>
            <a:schemeClr val="accent6">
              <a:lumMod val="40000"/>
              <a:lumOff val="60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Achtungswürdiges Verhalten</a:t>
            </a:r>
          </a:p>
        </p:txBody>
      </p:sp>
    </p:spTree>
    <p:extLst>
      <p:ext uri="{BB962C8B-B14F-4D97-AF65-F5344CB8AC3E}">
        <p14:creationId xmlns:p14="http://schemas.microsoft.com/office/powerpoint/2010/main" val="40149093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3"/>
          </p:nvPr>
        </p:nvSpPr>
        <p:spPr/>
        <p:txBody>
          <a:bodyPr/>
          <a:lstStyle/>
          <a:p>
            <a:r>
              <a:rPr lang="de-DE" dirty="0"/>
              <a:t>3. Mannheimer Forum für Personalmanagement</a:t>
            </a:r>
          </a:p>
        </p:txBody>
      </p:sp>
      <p:sp>
        <p:nvSpPr>
          <p:cNvPr id="3" name="Foliennummernplatzhalter 2"/>
          <p:cNvSpPr>
            <a:spLocks noGrp="1"/>
          </p:cNvSpPr>
          <p:nvPr>
            <p:ph type="sldNum" sz="quarter" idx="4"/>
          </p:nvPr>
        </p:nvSpPr>
        <p:spPr/>
        <p:txBody>
          <a:bodyPr/>
          <a:lstStyle/>
          <a:p>
            <a:fld id="{1226628B-C3E6-4BDC-88C5-9FCFD14DF98B}" type="slidenum">
              <a:rPr lang="de-DE" smtClean="0"/>
              <a:pPr/>
              <a:t>6</a:t>
            </a:fld>
            <a:endParaRPr lang="de-DE" dirty="0"/>
          </a:p>
        </p:txBody>
      </p:sp>
      <p:sp>
        <p:nvSpPr>
          <p:cNvPr id="14" name="Textplatzhalter 13"/>
          <p:cNvSpPr>
            <a:spLocks noGrp="1"/>
          </p:cNvSpPr>
          <p:nvPr>
            <p:ph type="body" sz="quarter" idx="18"/>
          </p:nvPr>
        </p:nvSpPr>
        <p:spPr/>
        <p:txBody>
          <a:bodyPr/>
          <a:lstStyle/>
          <a:p>
            <a:r>
              <a:rPr lang="de-DE" dirty="0"/>
              <a:t>Der öffentliche Dienst und </a:t>
            </a:r>
            <a:r>
              <a:rPr lang="de-DE" dirty="0" err="1"/>
              <a:t>Social</a:t>
            </a:r>
            <a:r>
              <a:rPr lang="de-DE" dirty="0"/>
              <a:t> Media</a:t>
            </a:r>
          </a:p>
        </p:txBody>
      </p:sp>
      <p:sp>
        <p:nvSpPr>
          <p:cNvPr id="4" name="Rechteck: abgerundete Ecken 3">
            <a:extLst>
              <a:ext uri="{FF2B5EF4-FFF2-40B4-BE49-F238E27FC236}">
                <a16:creationId xmlns:a16="http://schemas.microsoft.com/office/drawing/2014/main" id="{3C9EE199-5F8B-37C8-10AC-F6C4B2E2E82A}"/>
              </a:ext>
            </a:extLst>
          </p:cNvPr>
          <p:cNvSpPr/>
          <p:nvPr/>
        </p:nvSpPr>
        <p:spPr>
          <a:xfrm>
            <a:off x="0" y="2535749"/>
            <a:ext cx="2743200" cy="1334278"/>
          </a:xfrm>
          <a:prstGeom prst="roundRect">
            <a:avLst/>
          </a:prstGeom>
          <a:solidFill>
            <a:schemeClr val="accent6">
              <a:lumMod val="20000"/>
              <a:lumOff val="80000"/>
            </a:schemeClr>
          </a:solidFill>
          <a:ln w="38100">
            <a:solidFill>
              <a:schemeClr val="tx1"/>
            </a:solid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Social Media und Verhalten der Beschäftigten</a:t>
            </a:r>
          </a:p>
        </p:txBody>
      </p:sp>
      <p:sp>
        <p:nvSpPr>
          <p:cNvPr id="5" name="Rechteck 4">
            <a:extLst>
              <a:ext uri="{FF2B5EF4-FFF2-40B4-BE49-F238E27FC236}">
                <a16:creationId xmlns:a16="http://schemas.microsoft.com/office/drawing/2014/main" id="{BBF35CF9-B53B-E6F4-5771-DBA210EC0675}"/>
              </a:ext>
            </a:extLst>
          </p:cNvPr>
          <p:cNvSpPr/>
          <p:nvPr/>
        </p:nvSpPr>
        <p:spPr>
          <a:xfrm>
            <a:off x="5227320" y="1283582"/>
            <a:ext cx="2240280" cy="743228"/>
          </a:xfrm>
          <a:prstGeom prst="rect">
            <a:avLst/>
          </a:prstGeom>
          <a:solidFill>
            <a:schemeClr val="accent6">
              <a:lumMod val="40000"/>
              <a:lumOff val="60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Pflicht zur Verfassungstreue</a:t>
            </a:r>
          </a:p>
        </p:txBody>
      </p:sp>
      <p:sp>
        <p:nvSpPr>
          <p:cNvPr id="6" name="Textfeld 5">
            <a:extLst>
              <a:ext uri="{FF2B5EF4-FFF2-40B4-BE49-F238E27FC236}">
                <a16:creationId xmlns:a16="http://schemas.microsoft.com/office/drawing/2014/main" id="{4E8526E7-2885-684B-3414-60EFF28CE36B}"/>
              </a:ext>
            </a:extLst>
          </p:cNvPr>
          <p:cNvSpPr txBox="1"/>
          <p:nvPr/>
        </p:nvSpPr>
        <p:spPr>
          <a:xfrm>
            <a:off x="3665999" y="2533372"/>
            <a:ext cx="5265005" cy="646331"/>
          </a:xfrm>
          <a:prstGeom prst="rect">
            <a:avLst/>
          </a:prstGeom>
          <a:noFill/>
        </p:spPr>
        <p:txBody>
          <a:bodyPr wrap="square" rtlCol="0">
            <a:spAutoFit/>
          </a:bodyPr>
          <a:lstStyle/>
          <a:p>
            <a:r>
              <a:rPr lang="de-DE" b="1" dirty="0"/>
              <a:t>„Anti-Merkel, Hitler-Meme und Dab-Pose, VG Freiburg, Az. 3 K 2539/21</a:t>
            </a:r>
          </a:p>
        </p:txBody>
      </p:sp>
      <p:sp>
        <p:nvSpPr>
          <p:cNvPr id="7" name="Textfeld 6">
            <a:extLst>
              <a:ext uri="{FF2B5EF4-FFF2-40B4-BE49-F238E27FC236}">
                <a16:creationId xmlns:a16="http://schemas.microsoft.com/office/drawing/2014/main" id="{27249322-81A7-D078-FF26-D4476F04D27C}"/>
              </a:ext>
            </a:extLst>
          </p:cNvPr>
          <p:cNvSpPr txBox="1"/>
          <p:nvPr/>
        </p:nvSpPr>
        <p:spPr>
          <a:xfrm>
            <a:off x="3665998" y="3734942"/>
            <a:ext cx="5265005" cy="369332"/>
          </a:xfrm>
          <a:prstGeom prst="rect">
            <a:avLst/>
          </a:prstGeom>
          <a:noFill/>
        </p:spPr>
        <p:txBody>
          <a:bodyPr wrap="square" rtlCol="0">
            <a:spAutoFit/>
          </a:bodyPr>
          <a:lstStyle/>
          <a:p>
            <a:r>
              <a:rPr lang="de-DE" b="1" dirty="0"/>
              <a:t>„Hitler-Meme und Fußball, VG Gelsenkirchen, n.V.</a:t>
            </a:r>
          </a:p>
        </p:txBody>
      </p:sp>
    </p:spTree>
    <p:extLst>
      <p:ext uri="{BB962C8B-B14F-4D97-AF65-F5344CB8AC3E}">
        <p14:creationId xmlns:p14="http://schemas.microsoft.com/office/powerpoint/2010/main" val="3993741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3"/>
          </p:nvPr>
        </p:nvSpPr>
        <p:spPr/>
        <p:txBody>
          <a:bodyPr/>
          <a:lstStyle/>
          <a:p>
            <a:r>
              <a:rPr lang="de-DE" dirty="0"/>
              <a:t>3. Mannheimer Forum für Personalmanagement</a:t>
            </a:r>
          </a:p>
        </p:txBody>
      </p:sp>
      <p:sp>
        <p:nvSpPr>
          <p:cNvPr id="3" name="Foliennummernplatzhalter 2"/>
          <p:cNvSpPr>
            <a:spLocks noGrp="1"/>
          </p:cNvSpPr>
          <p:nvPr>
            <p:ph type="sldNum" sz="quarter" idx="4"/>
          </p:nvPr>
        </p:nvSpPr>
        <p:spPr/>
        <p:txBody>
          <a:bodyPr/>
          <a:lstStyle/>
          <a:p>
            <a:fld id="{1226628B-C3E6-4BDC-88C5-9FCFD14DF98B}" type="slidenum">
              <a:rPr lang="de-DE" smtClean="0"/>
              <a:pPr/>
              <a:t>7</a:t>
            </a:fld>
            <a:endParaRPr lang="de-DE" dirty="0"/>
          </a:p>
        </p:txBody>
      </p:sp>
      <p:sp>
        <p:nvSpPr>
          <p:cNvPr id="14" name="Textplatzhalter 13"/>
          <p:cNvSpPr>
            <a:spLocks noGrp="1"/>
          </p:cNvSpPr>
          <p:nvPr>
            <p:ph type="body" sz="quarter" idx="18"/>
          </p:nvPr>
        </p:nvSpPr>
        <p:spPr/>
        <p:txBody>
          <a:bodyPr/>
          <a:lstStyle/>
          <a:p>
            <a:r>
              <a:rPr lang="de-DE" dirty="0"/>
              <a:t>Der öffentliche Dienst und </a:t>
            </a:r>
            <a:r>
              <a:rPr lang="de-DE" dirty="0" err="1"/>
              <a:t>Social</a:t>
            </a:r>
            <a:r>
              <a:rPr lang="de-DE" dirty="0"/>
              <a:t> Media</a:t>
            </a:r>
          </a:p>
        </p:txBody>
      </p:sp>
      <p:sp>
        <p:nvSpPr>
          <p:cNvPr id="4" name="Rechteck: abgerundete Ecken 3">
            <a:extLst>
              <a:ext uri="{FF2B5EF4-FFF2-40B4-BE49-F238E27FC236}">
                <a16:creationId xmlns:a16="http://schemas.microsoft.com/office/drawing/2014/main" id="{3C9EE199-5F8B-37C8-10AC-F6C4B2E2E82A}"/>
              </a:ext>
            </a:extLst>
          </p:cNvPr>
          <p:cNvSpPr/>
          <p:nvPr/>
        </p:nvSpPr>
        <p:spPr>
          <a:xfrm>
            <a:off x="0" y="2535749"/>
            <a:ext cx="2743200" cy="1334278"/>
          </a:xfrm>
          <a:prstGeom prst="roundRect">
            <a:avLst/>
          </a:prstGeom>
          <a:solidFill>
            <a:schemeClr val="accent6">
              <a:lumMod val="20000"/>
              <a:lumOff val="80000"/>
            </a:schemeClr>
          </a:solidFill>
          <a:ln w="38100">
            <a:solidFill>
              <a:schemeClr val="tx1"/>
            </a:solid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Social Media und Verhalten der Beschäftigten</a:t>
            </a:r>
          </a:p>
        </p:txBody>
      </p:sp>
      <p:sp>
        <p:nvSpPr>
          <p:cNvPr id="6" name="Rechteck 5">
            <a:extLst>
              <a:ext uri="{FF2B5EF4-FFF2-40B4-BE49-F238E27FC236}">
                <a16:creationId xmlns:a16="http://schemas.microsoft.com/office/drawing/2014/main" id="{107E9913-3501-2121-89D1-DF0D69DFFDC7}"/>
              </a:ext>
            </a:extLst>
          </p:cNvPr>
          <p:cNvSpPr/>
          <p:nvPr/>
        </p:nvSpPr>
        <p:spPr>
          <a:xfrm>
            <a:off x="5227320" y="1283582"/>
            <a:ext cx="2240280" cy="743228"/>
          </a:xfrm>
          <a:prstGeom prst="rect">
            <a:avLst/>
          </a:prstGeom>
          <a:solidFill>
            <a:schemeClr val="accent6">
              <a:lumMod val="40000"/>
              <a:lumOff val="60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Pflicht zum achtungs-würdigen Verhalten</a:t>
            </a:r>
          </a:p>
        </p:txBody>
      </p:sp>
      <p:sp>
        <p:nvSpPr>
          <p:cNvPr id="7" name="Textfeld 6">
            <a:extLst>
              <a:ext uri="{FF2B5EF4-FFF2-40B4-BE49-F238E27FC236}">
                <a16:creationId xmlns:a16="http://schemas.microsoft.com/office/drawing/2014/main" id="{AF0BD357-E6F8-BB72-D5F6-D9EC5B2144FF}"/>
              </a:ext>
            </a:extLst>
          </p:cNvPr>
          <p:cNvSpPr txBox="1"/>
          <p:nvPr/>
        </p:nvSpPr>
        <p:spPr>
          <a:xfrm>
            <a:off x="3818398" y="3739629"/>
            <a:ext cx="5265005" cy="646331"/>
          </a:xfrm>
          <a:prstGeom prst="rect">
            <a:avLst/>
          </a:prstGeom>
          <a:noFill/>
        </p:spPr>
        <p:txBody>
          <a:bodyPr wrap="square" rtlCol="0">
            <a:spAutoFit/>
          </a:bodyPr>
          <a:lstStyle/>
          <a:p>
            <a:r>
              <a:rPr lang="de-DE" b="1" dirty="0"/>
              <a:t>„F*** the </a:t>
            </a:r>
            <a:r>
              <a:rPr lang="de-DE" b="1" dirty="0" err="1"/>
              <a:t>system</a:t>
            </a:r>
            <a:r>
              <a:rPr lang="de-DE" b="1" dirty="0"/>
              <a:t> and be an </a:t>
            </a:r>
            <a:r>
              <a:rPr lang="de-DE" b="1" dirty="0" err="1"/>
              <a:t>outlaw</a:t>
            </a:r>
            <a:r>
              <a:rPr lang="de-DE" b="1" dirty="0"/>
              <a:t>“,, VG Magdeburg, 5 B 293/11 MD</a:t>
            </a:r>
          </a:p>
        </p:txBody>
      </p:sp>
      <p:sp>
        <p:nvSpPr>
          <p:cNvPr id="9" name="Textfeld 8">
            <a:extLst>
              <a:ext uri="{FF2B5EF4-FFF2-40B4-BE49-F238E27FC236}">
                <a16:creationId xmlns:a16="http://schemas.microsoft.com/office/drawing/2014/main" id="{1410F91F-8DEE-9BE7-EDE0-B76300498906}"/>
              </a:ext>
            </a:extLst>
          </p:cNvPr>
          <p:cNvSpPr txBox="1"/>
          <p:nvPr/>
        </p:nvSpPr>
        <p:spPr>
          <a:xfrm>
            <a:off x="3878995" y="4661235"/>
            <a:ext cx="5265005" cy="369332"/>
          </a:xfrm>
          <a:prstGeom prst="rect">
            <a:avLst/>
          </a:prstGeom>
          <a:noFill/>
        </p:spPr>
        <p:txBody>
          <a:bodyPr wrap="square" rtlCol="0">
            <a:spAutoFit/>
          </a:bodyPr>
          <a:lstStyle/>
          <a:p>
            <a:r>
              <a:rPr lang="de-DE" b="1" dirty="0"/>
              <a:t>„Tinder“, BVerwG, 2 WRB 2/21</a:t>
            </a:r>
          </a:p>
        </p:txBody>
      </p:sp>
    </p:spTree>
    <p:extLst>
      <p:ext uri="{BB962C8B-B14F-4D97-AF65-F5344CB8AC3E}">
        <p14:creationId xmlns:p14="http://schemas.microsoft.com/office/powerpoint/2010/main" val="2766991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3"/>
          </p:nvPr>
        </p:nvSpPr>
        <p:spPr/>
        <p:txBody>
          <a:bodyPr/>
          <a:lstStyle/>
          <a:p>
            <a:r>
              <a:rPr lang="de-DE" dirty="0"/>
              <a:t>3. Mannheimer Forum für Personalmanagement</a:t>
            </a:r>
          </a:p>
        </p:txBody>
      </p:sp>
      <p:sp>
        <p:nvSpPr>
          <p:cNvPr id="3" name="Foliennummernplatzhalter 2"/>
          <p:cNvSpPr>
            <a:spLocks noGrp="1"/>
          </p:cNvSpPr>
          <p:nvPr>
            <p:ph type="sldNum" sz="quarter" idx="4"/>
          </p:nvPr>
        </p:nvSpPr>
        <p:spPr/>
        <p:txBody>
          <a:bodyPr/>
          <a:lstStyle/>
          <a:p>
            <a:fld id="{1226628B-C3E6-4BDC-88C5-9FCFD14DF98B}" type="slidenum">
              <a:rPr lang="de-DE" smtClean="0"/>
              <a:pPr/>
              <a:t>8</a:t>
            </a:fld>
            <a:endParaRPr lang="de-DE" dirty="0"/>
          </a:p>
        </p:txBody>
      </p:sp>
      <p:sp>
        <p:nvSpPr>
          <p:cNvPr id="14" name="Textplatzhalter 13"/>
          <p:cNvSpPr>
            <a:spLocks noGrp="1"/>
          </p:cNvSpPr>
          <p:nvPr>
            <p:ph type="body" sz="quarter" idx="18"/>
          </p:nvPr>
        </p:nvSpPr>
        <p:spPr/>
        <p:txBody>
          <a:bodyPr/>
          <a:lstStyle/>
          <a:p>
            <a:r>
              <a:rPr lang="de-DE" dirty="0"/>
              <a:t>Der öffentliche Dienst und </a:t>
            </a:r>
            <a:r>
              <a:rPr lang="de-DE" dirty="0" err="1"/>
              <a:t>Social</a:t>
            </a:r>
            <a:r>
              <a:rPr lang="de-DE" dirty="0"/>
              <a:t> Media</a:t>
            </a:r>
          </a:p>
        </p:txBody>
      </p:sp>
      <p:sp>
        <p:nvSpPr>
          <p:cNvPr id="4" name="Rechteck: abgerundete Ecken 3">
            <a:extLst>
              <a:ext uri="{FF2B5EF4-FFF2-40B4-BE49-F238E27FC236}">
                <a16:creationId xmlns:a16="http://schemas.microsoft.com/office/drawing/2014/main" id="{3C9EE199-5F8B-37C8-10AC-F6C4B2E2E82A}"/>
              </a:ext>
            </a:extLst>
          </p:cNvPr>
          <p:cNvSpPr/>
          <p:nvPr/>
        </p:nvSpPr>
        <p:spPr>
          <a:xfrm>
            <a:off x="0" y="2535749"/>
            <a:ext cx="2743200" cy="1334278"/>
          </a:xfrm>
          <a:prstGeom prst="roundRect">
            <a:avLst/>
          </a:prstGeom>
          <a:solidFill>
            <a:schemeClr val="accent6">
              <a:lumMod val="20000"/>
              <a:lumOff val="80000"/>
            </a:schemeClr>
          </a:solidFill>
          <a:ln w="38100">
            <a:solidFill>
              <a:schemeClr val="tx1"/>
            </a:solid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Social Media und Verhalten der Beschäftigten</a:t>
            </a:r>
          </a:p>
        </p:txBody>
      </p:sp>
      <p:sp>
        <p:nvSpPr>
          <p:cNvPr id="7" name="Rechteck 6">
            <a:extLst>
              <a:ext uri="{FF2B5EF4-FFF2-40B4-BE49-F238E27FC236}">
                <a16:creationId xmlns:a16="http://schemas.microsoft.com/office/drawing/2014/main" id="{57969F5D-593A-4798-A71F-9A044A89C35C}"/>
              </a:ext>
            </a:extLst>
          </p:cNvPr>
          <p:cNvSpPr/>
          <p:nvPr/>
        </p:nvSpPr>
        <p:spPr>
          <a:xfrm>
            <a:off x="5227320" y="1283582"/>
            <a:ext cx="2240280" cy="743228"/>
          </a:xfrm>
          <a:prstGeom prst="rect">
            <a:avLst/>
          </a:prstGeom>
          <a:solidFill>
            <a:schemeClr val="accent6">
              <a:lumMod val="40000"/>
              <a:lumOff val="60000"/>
            </a:schemeClr>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b="1" dirty="0">
                <a:solidFill>
                  <a:schemeClr val="tx1"/>
                </a:solidFill>
              </a:rPr>
              <a:t>Nebentätigkeitsrecht</a:t>
            </a:r>
          </a:p>
        </p:txBody>
      </p:sp>
      <p:sp>
        <p:nvSpPr>
          <p:cNvPr id="8" name="Textfeld 7">
            <a:extLst>
              <a:ext uri="{FF2B5EF4-FFF2-40B4-BE49-F238E27FC236}">
                <a16:creationId xmlns:a16="http://schemas.microsoft.com/office/drawing/2014/main" id="{7DC48D3C-9DBB-F5FC-D89B-DF6E659AD915}"/>
              </a:ext>
            </a:extLst>
          </p:cNvPr>
          <p:cNvSpPr txBox="1"/>
          <p:nvPr/>
        </p:nvSpPr>
        <p:spPr>
          <a:xfrm>
            <a:off x="3665999" y="2533372"/>
            <a:ext cx="5265005" cy="369332"/>
          </a:xfrm>
          <a:prstGeom prst="rect">
            <a:avLst/>
          </a:prstGeom>
          <a:noFill/>
        </p:spPr>
        <p:txBody>
          <a:bodyPr wrap="square" rtlCol="0">
            <a:spAutoFit/>
          </a:bodyPr>
          <a:lstStyle/>
          <a:p>
            <a:r>
              <a:rPr lang="de-DE" b="1" dirty="0"/>
              <a:t>„160.000 Brutto bei </a:t>
            </a:r>
            <a:r>
              <a:rPr lang="de-DE" b="1" dirty="0" err="1"/>
              <a:t>ebay</a:t>
            </a:r>
            <a:r>
              <a:rPr lang="de-DE" b="1" dirty="0"/>
              <a:t>“, OVG RLP, Az. 3 A 11337/4</a:t>
            </a:r>
          </a:p>
        </p:txBody>
      </p:sp>
      <p:sp>
        <p:nvSpPr>
          <p:cNvPr id="9" name="Textfeld 8">
            <a:extLst>
              <a:ext uri="{FF2B5EF4-FFF2-40B4-BE49-F238E27FC236}">
                <a16:creationId xmlns:a16="http://schemas.microsoft.com/office/drawing/2014/main" id="{1B29D4F0-A7E4-B873-42EB-2B2D90495DE8}"/>
              </a:ext>
            </a:extLst>
          </p:cNvPr>
          <p:cNvSpPr txBox="1"/>
          <p:nvPr/>
        </p:nvSpPr>
        <p:spPr>
          <a:xfrm>
            <a:off x="3665999" y="3505379"/>
            <a:ext cx="5265005" cy="369332"/>
          </a:xfrm>
          <a:prstGeom prst="rect">
            <a:avLst/>
          </a:prstGeom>
          <a:noFill/>
        </p:spPr>
        <p:txBody>
          <a:bodyPr wrap="square" rtlCol="0">
            <a:spAutoFit/>
          </a:bodyPr>
          <a:lstStyle/>
          <a:p>
            <a:r>
              <a:rPr lang="de-DE" b="1" dirty="0"/>
              <a:t>„erotische JVA“, VG Aachen, Az. 1 K 908/14</a:t>
            </a:r>
          </a:p>
        </p:txBody>
      </p:sp>
      <p:sp>
        <p:nvSpPr>
          <p:cNvPr id="10" name="Textfeld 9">
            <a:extLst>
              <a:ext uri="{FF2B5EF4-FFF2-40B4-BE49-F238E27FC236}">
                <a16:creationId xmlns:a16="http://schemas.microsoft.com/office/drawing/2014/main" id="{73447BE5-765E-46FC-0C16-20406DE89BC7}"/>
              </a:ext>
            </a:extLst>
          </p:cNvPr>
          <p:cNvSpPr txBox="1"/>
          <p:nvPr/>
        </p:nvSpPr>
        <p:spPr>
          <a:xfrm>
            <a:off x="3714957" y="4292720"/>
            <a:ext cx="5265005" cy="369332"/>
          </a:xfrm>
          <a:prstGeom prst="rect">
            <a:avLst/>
          </a:prstGeom>
          <a:noFill/>
        </p:spPr>
        <p:txBody>
          <a:bodyPr wrap="square" rtlCol="0">
            <a:spAutoFit/>
          </a:bodyPr>
          <a:lstStyle/>
          <a:p>
            <a:r>
              <a:rPr lang="de-DE" b="1" dirty="0"/>
              <a:t>„</a:t>
            </a:r>
            <a:r>
              <a:rPr lang="de-DE" b="1" dirty="0" err="1"/>
              <a:t>officer</a:t>
            </a:r>
            <a:r>
              <a:rPr lang="de-DE" b="1" dirty="0"/>
              <a:t> i., OVG </a:t>
            </a:r>
            <a:r>
              <a:rPr lang="de-DE" b="1" dirty="0" err="1"/>
              <a:t>Bln</a:t>
            </a:r>
            <a:r>
              <a:rPr lang="de-DE" b="1" dirty="0"/>
              <a:t>.-Bbg., Az. OVG 4 S 4/23</a:t>
            </a:r>
          </a:p>
        </p:txBody>
      </p:sp>
    </p:spTree>
    <p:extLst>
      <p:ext uri="{BB962C8B-B14F-4D97-AF65-F5344CB8AC3E}">
        <p14:creationId xmlns:p14="http://schemas.microsoft.com/office/powerpoint/2010/main" val="8514915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3"/>
          </p:nvPr>
        </p:nvSpPr>
        <p:spPr/>
        <p:txBody>
          <a:bodyPr/>
          <a:lstStyle/>
          <a:p>
            <a:r>
              <a:rPr lang="de-DE" dirty="0"/>
              <a:t>3. Mannheimer Forum für Personalmanagement</a:t>
            </a:r>
          </a:p>
        </p:txBody>
      </p:sp>
      <p:sp>
        <p:nvSpPr>
          <p:cNvPr id="3" name="Foliennummernplatzhalter 2"/>
          <p:cNvSpPr>
            <a:spLocks noGrp="1"/>
          </p:cNvSpPr>
          <p:nvPr>
            <p:ph type="sldNum" sz="quarter" idx="4"/>
          </p:nvPr>
        </p:nvSpPr>
        <p:spPr/>
        <p:txBody>
          <a:bodyPr/>
          <a:lstStyle/>
          <a:p>
            <a:fld id="{1226628B-C3E6-4BDC-88C5-9FCFD14DF98B}" type="slidenum">
              <a:rPr lang="de-DE" smtClean="0"/>
              <a:pPr/>
              <a:t>9</a:t>
            </a:fld>
            <a:endParaRPr lang="de-DE" dirty="0"/>
          </a:p>
        </p:txBody>
      </p:sp>
      <p:sp>
        <p:nvSpPr>
          <p:cNvPr id="14" name="Textplatzhalter 13"/>
          <p:cNvSpPr>
            <a:spLocks noGrp="1"/>
          </p:cNvSpPr>
          <p:nvPr>
            <p:ph type="body" sz="quarter" idx="18"/>
          </p:nvPr>
        </p:nvSpPr>
        <p:spPr/>
        <p:txBody>
          <a:bodyPr/>
          <a:lstStyle/>
          <a:p>
            <a:r>
              <a:rPr lang="de-DE" dirty="0"/>
              <a:t>Der öffentliche Dienst und </a:t>
            </a:r>
            <a:r>
              <a:rPr lang="de-DE" dirty="0" err="1"/>
              <a:t>Social</a:t>
            </a:r>
            <a:r>
              <a:rPr lang="de-DE" dirty="0"/>
              <a:t> Media</a:t>
            </a:r>
          </a:p>
        </p:txBody>
      </p:sp>
      <p:sp>
        <p:nvSpPr>
          <p:cNvPr id="4" name="Rechteck: abgerundete Ecken 3">
            <a:extLst>
              <a:ext uri="{FF2B5EF4-FFF2-40B4-BE49-F238E27FC236}">
                <a16:creationId xmlns:a16="http://schemas.microsoft.com/office/drawing/2014/main" id="{3C9EE199-5F8B-37C8-10AC-F6C4B2E2E82A}"/>
              </a:ext>
            </a:extLst>
          </p:cNvPr>
          <p:cNvSpPr/>
          <p:nvPr/>
        </p:nvSpPr>
        <p:spPr>
          <a:xfrm>
            <a:off x="0" y="2535749"/>
            <a:ext cx="2743200" cy="1334278"/>
          </a:xfrm>
          <a:prstGeom prst="roundRect">
            <a:avLst/>
          </a:prstGeom>
          <a:solidFill>
            <a:schemeClr val="accent6">
              <a:lumMod val="20000"/>
              <a:lumOff val="80000"/>
            </a:schemeClr>
          </a:solidFill>
          <a:ln w="38100">
            <a:solidFill>
              <a:schemeClr val="tx1"/>
            </a:solidFill>
          </a:ln>
          <a:scene3d>
            <a:camera prst="perspectiveLef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err="1">
                <a:solidFill>
                  <a:schemeClr val="tx1"/>
                </a:solidFill>
              </a:rPr>
              <a:t>Social</a:t>
            </a:r>
            <a:r>
              <a:rPr lang="de-DE" b="1" dirty="0">
                <a:solidFill>
                  <a:schemeClr val="tx1"/>
                </a:solidFill>
              </a:rPr>
              <a:t> Media und Verhalten der Beschäftigten</a:t>
            </a:r>
          </a:p>
        </p:txBody>
      </p:sp>
      <p:sp>
        <p:nvSpPr>
          <p:cNvPr id="5" name="Textfeld 4">
            <a:extLst>
              <a:ext uri="{FF2B5EF4-FFF2-40B4-BE49-F238E27FC236}">
                <a16:creationId xmlns:a16="http://schemas.microsoft.com/office/drawing/2014/main" id="{2789FC2A-593A-9049-5BD9-406811929FCE}"/>
              </a:ext>
            </a:extLst>
          </p:cNvPr>
          <p:cNvSpPr txBox="1"/>
          <p:nvPr/>
        </p:nvSpPr>
        <p:spPr>
          <a:xfrm>
            <a:off x="3489960" y="2782669"/>
            <a:ext cx="5173200" cy="646331"/>
          </a:xfrm>
          <a:prstGeom prst="rect">
            <a:avLst/>
          </a:prstGeom>
          <a:noFill/>
        </p:spPr>
        <p:txBody>
          <a:bodyPr wrap="square" rtlCol="0">
            <a:spAutoFit/>
          </a:bodyPr>
          <a:lstStyle/>
          <a:p>
            <a:r>
              <a:rPr lang="de-DE" b="1" dirty="0"/>
              <a:t>Kommunikationsform muss angemessen sein =&gt; Profile bei Tinder, onlyfans, </a:t>
            </a:r>
            <a:r>
              <a:rPr lang="de-DE" b="1" dirty="0" err="1"/>
              <a:t>etc</a:t>
            </a:r>
            <a:endParaRPr lang="de-DE" b="1" dirty="0"/>
          </a:p>
        </p:txBody>
      </p:sp>
      <p:sp>
        <p:nvSpPr>
          <p:cNvPr id="6" name="Textfeld 5">
            <a:extLst>
              <a:ext uri="{FF2B5EF4-FFF2-40B4-BE49-F238E27FC236}">
                <a16:creationId xmlns:a16="http://schemas.microsoft.com/office/drawing/2014/main" id="{5ED39026-6AEC-F251-D4A5-E4877CBCCACA}"/>
              </a:ext>
            </a:extLst>
          </p:cNvPr>
          <p:cNvSpPr txBox="1"/>
          <p:nvPr/>
        </p:nvSpPr>
        <p:spPr>
          <a:xfrm>
            <a:off x="3489960" y="1448535"/>
            <a:ext cx="5173200" cy="923330"/>
          </a:xfrm>
          <a:prstGeom prst="rect">
            <a:avLst/>
          </a:prstGeom>
          <a:noFill/>
        </p:spPr>
        <p:txBody>
          <a:bodyPr wrap="square" rtlCol="0">
            <a:spAutoFit/>
          </a:bodyPr>
          <a:lstStyle/>
          <a:p>
            <a:r>
              <a:rPr lang="de-DE" b="1" dirty="0"/>
              <a:t>Gewerbliche Tätigkeit darf kein zweites wirtschaftliches Standbein sein =&gt; Influencer-Tätigkeiten</a:t>
            </a:r>
          </a:p>
        </p:txBody>
      </p:sp>
      <p:sp>
        <p:nvSpPr>
          <p:cNvPr id="7" name="Textfeld 6">
            <a:extLst>
              <a:ext uri="{FF2B5EF4-FFF2-40B4-BE49-F238E27FC236}">
                <a16:creationId xmlns:a16="http://schemas.microsoft.com/office/drawing/2014/main" id="{24FF9AB8-8931-7191-FA92-350FF40C5C41}"/>
              </a:ext>
            </a:extLst>
          </p:cNvPr>
          <p:cNvSpPr txBox="1"/>
          <p:nvPr/>
        </p:nvSpPr>
        <p:spPr>
          <a:xfrm>
            <a:off x="3489960" y="4080104"/>
            <a:ext cx="5173200" cy="646331"/>
          </a:xfrm>
          <a:prstGeom prst="rect">
            <a:avLst/>
          </a:prstGeom>
          <a:noFill/>
        </p:spPr>
        <p:txBody>
          <a:bodyPr wrap="square" rtlCol="0">
            <a:spAutoFit/>
          </a:bodyPr>
          <a:lstStyle/>
          <a:p>
            <a:r>
              <a:rPr lang="de-DE" b="1" dirty="0"/>
              <a:t>Presse- und Öffentlichkeitsarbeit nicht Aufgabe der einzelnen Beamtin bzw. des einzelnen Beamten</a:t>
            </a:r>
          </a:p>
        </p:txBody>
      </p:sp>
    </p:spTree>
    <p:extLst>
      <p:ext uri="{BB962C8B-B14F-4D97-AF65-F5344CB8AC3E}">
        <p14:creationId xmlns:p14="http://schemas.microsoft.com/office/powerpoint/2010/main" val="1242752405"/>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527</Words>
  <Application>Microsoft Office PowerPoint</Application>
  <PresentationFormat>Bildschirmpräsentation (4:3)</PresentationFormat>
  <Paragraphs>101</Paragraphs>
  <Slides>13</Slides>
  <Notes>13</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13</vt:i4>
      </vt:variant>
    </vt:vector>
  </HeadingPairs>
  <TitlesOfParts>
    <vt:vector size="17" baseType="lpstr">
      <vt:lpstr>Arial</vt:lpstr>
      <vt:lpstr>Calibri</vt:lpstr>
      <vt:lpstr>Wingdings</vt:lpstr>
      <vt:lpstr>Office</vt:lpstr>
      <vt:lpstr>Der öffentliche Dienst und Social Media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Fandrey, Jörg</dc:creator>
  <cp:lastModifiedBy>Eike Ziekow</cp:lastModifiedBy>
  <cp:revision>60</cp:revision>
  <dcterms:created xsi:type="dcterms:W3CDTF">2020-09-30T09:50:59Z</dcterms:created>
  <dcterms:modified xsi:type="dcterms:W3CDTF">2024-05-02T10:40:16Z</dcterms:modified>
</cp:coreProperties>
</file>